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57" r:id="rId3"/>
    <p:sldId id="320" r:id="rId4"/>
    <p:sldId id="321" r:id="rId5"/>
    <p:sldId id="268" r:id="rId6"/>
    <p:sldId id="269" r:id="rId7"/>
    <p:sldId id="324" r:id="rId8"/>
    <p:sldId id="272" r:id="rId9"/>
    <p:sldId id="274" r:id="rId10"/>
    <p:sldId id="276" r:id="rId11"/>
    <p:sldId id="286" r:id="rId12"/>
    <p:sldId id="290" r:id="rId13"/>
    <p:sldId id="306" r:id="rId14"/>
    <p:sldId id="288" r:id="rId15"/>
    <p:sldId id="295" r:id="rId16"/>
    <p:sldId id="328" r:id="rId17"/>
    <p:sldId id="325" r:id="rId18"/>
    <p:sldId id="279" r:id="rId19"/>
    <p:sldId id="280" r:id="rId20"/>
    <p:sldId id="329" r:id="rId21"/>
    <p:sldId id="330" r:id="rId22"/>
    <p:sldId id="326" r:id="rId23"/>
    <p:sldId id="307" r:id="rId24"/>
    <p:sldId id="303" r:id="rId25"/>
    <p:sldId id="304" r:id="rId26"/>
    <p:sldId id="302" r:id="rId27"/>
    <p:sldId id="291" r:id="rId28"/>
    <p:sldId id="308" r:id="rId29"/>
    <p:sldId id="309" r:id="rId30"/>
    <p:sldId id="310" r:id="rId31"/>
    <p:sldId id="311" r:id="rId32"/>
    <p:sldId id="331" r:id="rId33"/>
    <p:sldId id="299" r:id="rId34"/>
    <p:sldId id="313" r:id="rId35"/>
    <p:sldId id="314" r:id="rId36"/>
    <p:sldId id="315" r:id="rId37"/>
    <p:sldId id="317" r:id="rId38"/>
    <p:sldId id="316" r:id="rId39"/>
    <p:sldId id="318" r:id="rId40"/>
    <p:sldId id="319" r:id="rId41"/>
  </p:sldIdLst>
  <p:sldSz cx="9144000" cy="6858000" type="screen4x3"/>
  <p:notesSz cx="6881813" cy="10002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98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22" autoAdjust="0"/>
  </p:normalViewPr>
  <p:slideViewPr>
    <p:cSldViewPr>
      <p:cViewPr varScale="1">
        <p:scale>
          <a:sx n="111" d="100"/>
          <a:sy n="111" d="100"/>
        </p:scale>
        <p:origin x="-1608" y="-96"/>
      </p:cViewPr>
      <p:guideLst>
        <p:guide orient="horz" pos="2160"/>
        <p:guide pos="2880"/>
      </p:guideLst>
    </p:cSldViewPr>
  </p:slideViewPr>
  <p:outlineViewPr>
    <p:cViewPr>
      <p:scale>
        <a:sx n="33" d="100"/>
        <a:sy n="33" d="100"/>
      </p:scale>
      <p:origin x="0" y="11268"/>
    </p:cViewPr>
  </p:outlineViewPr>
  <p:notesTextViewPr>
    <p:cViewPr>
      <p:scale>
        <a:sx n="1" d="1"/>
        <a:sy n="1" d="1"/>
      </p:scale>
      <p:origin x="0" y="0"/>
    </p:cViewPr>
  </p:notesTextViewPr>
  <p:sorterViewPr>
    <p:cViewPr>
      <p:scale>
        <a:sx n="140" d="100"/>
        <a:sy n="140" d="100"/>
      </p:scale>
      <p:origin x="0" y="8706"/>
    </p:cViewPr>
  </p:sorterViewPr>
  <p:notesViewPr>
    <p:cSldViewPr>
      <p:cViewPr varScale="1">
        <p:scale>
          <a:sx n="81" d="100"/>
          <a:sy n="81" d="100"/>
        </p:scale>
        <p:origin x="-3864" y="-102"/>
      </p:cViewPr>
      <p:guideLst>
        <p:guide orient="horz" pos="3150"/>
        <p:guide pos="216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50006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97313" y="0"/>
            <a:ext cx="2982912" cy="500063"/>
          </a:xfrm>
          <a:prstGeom prst="rect">
            <a:avLst/>
          </a:prstGeom>
        </p:spPr>
        <p:txBody>
          <a:bodyPr vert="horz" lIns="91440" tIns="45720" rIns="91440" bIns="45720" rtlCol="0"/>
          <a:lstStyle>
            <a:lvl1pPr algn="r">
              <a:defRPr sz="1200"/>
            </a:lvl1pPr>
          </a:lstStyle>
          <a:p>
            <a:fld id="{97D56C1F-A345-41D1-BF67-DA5776BE3C4E}" type="datetimeFigureOut">
              <a:rPr lang="en-AU" smtClean="0"/>
              <a:t>13/07/2020</a:t>
            </a:fld>
            <a:endParaRPr lang="en-AU"/>
          </a:p>
        </p:txBody>
      </p:sp>
      <p:sp>
        <p:nvSpPr>
          <p:cNvPr id="4" name="Slide Image Placeholder 3"/>
          <p:cNvSpPr>
            <a:spLocks noGrp="1" noRot="1" noChangeAspect="1"/>
          </p:cNvSpPr>
          <p:nvPr>
            <p:ph type="sldImg" idx="2"/>
          </p:nvPr>
        </p:nvSpPr>
        <p:spPr>
          <a:xfrm>
            <a:off x="942975" y="750888"/>
            <a:ext cx="4997450" cy="374967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8975" y="4751388"/>
            <a:ext cx="5505450" cy="450056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9501188"/>
            <a:ext cx="2982913" cy="50006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97313" y="9501188"/>
            <a:ext cx="2982912" cy="500062"/>
          </a:xfrm>
          <a:prstGeom prst="rect">
            <a:avLst/>
          </a:prstGeom>
        </p:spPr>
        <p:txBody>
          <a:bodyPr vert="horz" lIns="91440" tIns="45720" rIns="91440" bIns="45720" rtlCol="0" anchor="b"/>
          <a:lstStyle>
            <a:lvl1pPr algn="r">
              <a:defRPr sz="1200"/>
            </a:lvl1pPr>
          </a:lstStyle>
          <a:p>
            <a:fld id="{1BF2C15E-A16E-4104-AFE6-75B94D539A92}" type="slidenum">
              <a:rPr lang="en-AU" smtClean="0"/>
              <a:t>‹#›</a:t>
            </a:fld>
            <a:endParaRPr lang="en-AU"/>
          </a:p>
        </p:txBody>
      </p:sp>
    </p:spTree>
    <p:extLst>
      <p:ext uri="{BB962C8B-B14F-4D97-AF65-F5344CB8AC3E}">
        <p14:creationId xmlns:p14="http://schemas.microsoft.com/office/powerpoint/2010/main" val="2781737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800" dirty="0"/>
          </a:p>
        </p:txBody>
      </p:sp>
      <p:sp>
        <p:nvSpPr>
          <p:cNvPr id="4" name="Slide Number Placeholder 3"/>
          <p:cNvSpPr>
            <a:spLocks noGrp="1"/>
          </p:cNvSpPr>
          <p:nvPr>
            <p:ph type="sldNum" sz="quarter" idx="10"/>
          </p:nvPr>
        </p:nvSpPr>
        <p:spPr/>
        <p:txBody>
          <a:bodyPr/>
          <a:lstStyle/>
          <a:p>
            <a:fld id="{1BF2C15E-A16E-4104-AFE6-75B94D539A92}" type="slidenum">
              <a:rPr lang="en-AU" smtClean="0"/>
              <a:t>1</a:t>
            </a:fld>
            <a:endParaRPr lang="en-AU"/>
          </a:p>
        </p:txBody>
      </p:sp>
    </p:spTree>
    <p:extLst>
      <p:ext uri="{BB962C8B-B14F-4D97-AF65-F5344CB8AC3E}">
        <p14:creationId xmlns:p14="http://schemas.microsoft.com/office/powerpoint/2010/main" val="2775724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C520617F-5FB3-43F2-BA55-E4164B67AB48}" type="datetimeFigureOut">
              <a:rPr lang="en-AU" smtClean="0"/>
              <a:t>13/07/2020</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2487B432-27E4-4DB5-BAFF-F28DC64AE0AA}" type="slidenum">
              <a:rPr lang="en-AU" smtClean="0"/>
              <a:t>‹#›</a:t>
            </a:fld>
            <a:endParaRPr lang="en-AU" dirty="0"/>
          </a:p>
        </p:txBody>
      </p:sp>
    </p:spTree>
    <p:extLst>
      <p:ext uri="{BB962C8B-B14F-4D97-AF65-F5344CB8AC3E}">
        <p14:creationId xmlns:p14="http://schemas.microsoft.com/office/powerpoint/2010/main" val="1802033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C520617F-5FB3-43F2-BA55-E4164B67AB48}" type="datetimeFigureOut">
              <a:rPr lang="en-AU" smtClean="0"/>
              <a:t>13/07/2020</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2487B432-27E4-4DB5-BAFF-F28DC64AE0AA}" type="slidenum">
              <a:rPr lang="en-AU" smtClean="0"/>
              <a:t>‹#›</a:t>
            </a:fld>
            <a:endParaRPr lang="en-AU" dirty="0"/>
          </a:p>
        </p:txBody>
      </p:sp>
    </p:spTree>
    <p:extLst>
      <p:ext uri="{BB962C8B-B14F-4D97-AF65-F5344CB8AC3E}">
        <p14:creationId xmlns:p14="http://schemas.microsoft.com/office/powerpoint/2010/main" val="2531252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C520617F-5FB3-43F2-BA55-E4164B67AB48}" type="datetimeFigureOut">
              <a:rPr lang="en-AU" smtClean="0"/>
              <a:t>13/07/2020</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2487B432-27E4-4DB5-BAFF-F28DC64AE0AA}" type="slidenum">
              <a:rPr lang="en-AU" smtClean="0"/>
              <a:t>‹#›</a:t>
            </a:fld>
            <a:endParaRPr lang="en-AU" dirty="0"/>
          </a:p>
        </p:txBody>
      </p:sp>
    </p:spTree>
    <p:extLst>
      <p:ext uri="{BB962C8B-B14F-4D97-AF65-F5344CB8AC3E}">
        <p14:creationId xmlns:p14="http://schemas.microsoft.com/office/powerpoint/2010/main" val="2506289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C520617F-5FB3-43F2-BA55-E4164B67AB48}" type="datetimeFigureOut">
              <a:rPr lang="en-AU" smtClean="0"/>
              <a:t>13/07/2020</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2487B432-27E4-4DB5-BAFF-F28DC64AE0AA}" type="slidenum">
              <a:rPr lang="en-AU" smtClean="0"/>
              <a:t>‹#›</a:t>
            </a:fld>
            <a:endParaRPr lang="en-AU" dirty="0"/>
          </a:p>
        </p:txBody>
      </p:sp>
    </p:spTree>
    <p:extLst>
      <p:ext uri="{BB962C8B-B14F-4D97-AF65-F5344CB8AC3E}">
        <p14:creationId xmlns:p14="http://schemas.microsoft.com/office/powerpoint/2010/main" val="291214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20617F-5FB3-43F2-BA55-E4164B67AB48}" type="datetimeFigureOut">
              <a:rPr lang="en-AU" smtClean="0"/>
              <a:t>13/07/2020</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2487B432-27E4-4DB5-BAFF-F28DC64AE0AA}" type="slidenum">
              <a:rPr lang="en-AU" smtClean="0"/>
              <a:t>‹#›</a:t>
            </a:fld>
            <a:endParaRPr lang="en-AU" dirty="0"/>
          </a:p>
        </p:txBody>
      </p:sp>
    </p:spTree>
    <p:extLst>
      <p:ext uri="{BB962C8B-B14F-4D97-AF65-F5344CB8AC3E}">
        <p14:creationId xmlns:p14="http://schemas.microsoft.com/office/powerpoint/2010/main" val="1568582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C520617F-5FB3-43F2-BA55-E4164B67AB48}" type="datetimeFigureOut">
              <a:rPr lang="en-AU" smtClean="0"/>
              <a:t>13/07/2020</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2487B432-27E4-4DB5-BAFF-F28DC64AE0AA}" type="slidenum">
              <a:rPr lang="en-AU" smtClean="0"/>
              <a:t>‹#›</a:t>
            </a:fld>
            <a:endParaRPr lang="en-AU" dirty="0"/>
          </a:p>
        </p:txBody>
      </p:sp>
    </p:spTree>
    <p:extLst>
      <p:ext uri="{BB962C8B-B14F-4D97-AF65-F5344CB8AC3E}">
        <p14:creationId xmlns:p14="http://schemas.microsoft.com/office/powerpoint/2010/main" val="579250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C520617F-5FB3-43F2-BA55-E4164B67AB48}" type="datetimeFigureOut">
              <a:rPr lang="en-AU" smtClean="0"/>
              <a:t>13/07/2020</a:t>
            </a:fld>
            <a:endParaRPr lang="en-AU" dirty="0"/>
          </a:p>
        </p:txBody>
      </p:sp>
      <p:sp>
        <p:nvSpPr>
          <p:cNvPr id="8" name="Footer Placeholder 7"/>
          <p:cNvSpPr>
            <a:spLocks noGrp="1"/>
          </p:cNvSpPr>
          <p:nvPr>
            <p:ph type="ftr" sz="quarter" idx="11"/>
          </p:nvPr>
        </p:nvSpPr>
        <p:spPr/>
        <p:txBody>
          <a:bodyPr/>
          <a:lstStyle/>
          <a:p>
            <a:endParaRPr lang="en-AU" dirty="0"/>
          </a:p>
        </p:txBody>
      </p:sp>
      <p:sp>
        <p:nvSpPr>
          <p:cNvPr id="9" name="Slide Number Placeholder 8"/>
          <p:cNvSpPr>
            <a:spLocks noGrp="1"/>
          </p:cNvSpPr>
          <p:nvPr>
            <p:ph type="sldNum" sz="quarter" idx="12"/>
          </p:nvPr>
        </p:nvSpPr>
        <p:spPr/>
        <p:txBody>
          <a:bodyPr/>
          <a:lstStyle/>
          <a:p>
            <a:fld id="{2487B432-27E4-4DB5-BAFF-F28DC64AE0AA}" type="slidenum">
              <a:rPr lang="en-AU" smtClean="0"/>
              <a:t>‹#›</a:t>
            </a:fld>
            <a:endParaRPr lang="en-AU" dirty="0"/>
          </a:p>
        </p:txBody>
      </p:sp>
    </p:spTree>
    <p:extLst>
      <p:ext uri="{BB962C8B-B14F-4D97-AF65-F5344CB8AC3E}">
        <p14:creationId xmlns:p14="http://schemas.microsoft.com/office/powerpoint/2010/main" val="509416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C520617F-5FB3-43F2-BA55-E4164B67AB48}" type="datetimeFigureOut">
              <a:rPr lang="en-AU" smtClean="0"/>
              <a:t>13/07/2020</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2487B432-27E4-4DB5-BAFF-F28DC64AE0AA}" type="slidenum">
              <a:rPr lang="en-AU" smtClean="0"/>
              <a:t>‹#›</a:t>
            </a:fld>
            <a:endParaRPr lang="en-AU" dirty="0"/>
          </a:p>
        </p:txBody>
      </p:sp>
    </p:spTree>
    <p:extLst>
      <p:ext uri="{BB962C8B-B14F-4D97-AF65-F5344CB8AC3E}">
        <p14:creationId xmlns:p14="http://schemas.microsoft.com/office/powerpoint/2010/main" val="1453507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20617F-5FB3-43F2-BA55-E4164B67AB48}" type="datetimeFigureOut">
              <a:rPr lang="en-AU" smtClean="0"/>
              <a:t>13/07/2020</a:t>
            </a:fld>
            <a:endParaRPr lang="en-AU" dirty="0"/>
          </a:p>
        </p:txBody>
      </p:sp>
      <p:sp>
        <p:nvSpPr>
          <p:cNvPr id="3" name="Footer Placeholder 2"/>
          <p:cNvSpPr>
            <a:spLocks noGrp="1"/>
          </p:cNvSpPr>
          <p:nvPr>
            <p:ph type="ftr" sz="quarter" idx="11"/>
          </p:nvPr>
        </p:nvSpPr>
        <p:spPr/>
        <p:txBody>
          <a:bodyPr/>
          <a:lstStyle/>
          <a:p>
            <a:endParaRPr lang="en-AU" dirty="0"/>
          </a:p>
        </p:txBody>
      </p:sp>
      <p:sp>
        <p:nvSpPr>
          <p:cNvPr id="4" name="Slide Number Placeholder 3"/>
          <p:cNvSpPr>
            <a:spLocks noGrp="1"/>
          </p:cNvSpPr>
          <p:nvPr>
            <p:ph type="sldNum" sz="quarter" idx="12"/>
          </p:nvPr>
        </p:nvSpPr>
        <p:spPr/>
        <p:txBody>
          <a:bodyPr/>
          <a:lstStyle/>
          <a:p>
            <a:fld id="{2487B432-27E4-4DB5-BAFF-F28DC64AE0AA}" type="slidenum">
              <a:rPr lang="en-AU" smtClean="0"/>
              <a:t>‹#›</a:t>
            </a:fld>
            <a:endParaRPr lang="en-AU" dirty="0"/>
          </a:p>
        </p:txBody>
      </p:sp>
    </p:spTree>
    <p:extLst>
      <p:ext uri="{BB962C8B-B14F-4D97-AF65-F5344CB8AC3E}">
        <p14:creationId xmlns:p14="http://schemas.microsoft.com/office/powerpoint/2010/main" val="2596713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20617F-5FB3-43F2-BA55-E4164B67AB48}" type="datetimeFigureOut">
              <a:rPr lang="en-AU" smtClean="0"/>
              <a:t>13/07/2020</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2487B432-27E4-4DB5-BAFF-F28DC64AE0AA}" type="slidenum">
              <a:rPr lang="en-AU" smtClean="0"/>
              <a:t>‹#›</a:t>
            </a:fld>
            <a:endParaRPr lang="en-AU" dirty="0"/>
          </a:p>
        </p:txBody>
      </p:sp>
    </p:spTree>
    <p:extLst>
      <p:ext uri="{BB962C8B-B14F-4D97-AF65-F5344CB8AC3E}">
        <p14:creationId xmlns:p14="http://schemas.microsoft.com/office/powerpoint/2010/main" val="1831928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20617F-5FB3-43F2-BA55-E4164B67AB48}" type="datetimeFigureOut">
              <a:rPr lang="en-AU" smtClean="0"/>
              <a:t>13/07/2020</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2487B432-27E4-4DB5-BAFF-F28DC64AE0AA}" type="slidenum">
              <a:rPr lang="en-AU" smtClean="0"/>
              <a:t>‹#›</a:t>
            </a:fld>
            <a:endParaRPr lang="en-AU" dirty="0"/>
          </a:p>
        </p:txBody>
      </p:sp>
    </p:spTree>
    <p:extLst>
      <p:ext uri="{BB962C8B-B14F-4D97-AF65-F5344CB8AC3E}">
        <p14:creationId xmlns:p14="http://schemas.microsoft.com/office/powerpoint/2010/main" val="391376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20617F-5FB3-43F2-BA55-E4164B67AB48}" type="datetimeFigureOut">
              <a:rPr lang="en-AU" smtClean="0"/>
              <a:t>13/07/2020</a:t>
            </a:fld>
            <a:endParaRPr lang="en-AU"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87B432-27E4-4DB5-BAFF-F28DC64AE0AA}" type="slidenum">
              <a:rPr lang="en-AU" smtClean="0"/>
              <a:t>‹#›</a:t>
            </a:fld>
            <a:endParaRPr lang="en-AU" dirty="0"/>
          </a:p>
        </p:txBody>
      </p:sp>
    </p:spTree>
    <p:extLst>
      <p:ext uri="{BB962C8B-B14F-4D97-AF65-F5344CB8AC3E}">
        <p14:creationId xmlns:p14="http://schemas.microsoft.com/office/powerpoint/2010/main" val="1537665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reneweconomy.com.au/australia-can-be-powered-100-by-renewables-by-early-2030s-says-garnaut-16846/"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pubs.acs.org/na101/home/literatum/publisher/achs/journals/content/esthag/2018/esthag.2018.52.issue-4/acs.est.7b04573/20180310/images/large/es-2017-04573e_0001.jpe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s://whgbetc.com/petro-products.pdf"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52737"/>
            <a:ext cx="7772400" cy="2547714"/>
          </a:xfrm>
        </p:spPr>
        <p:txBody>
          <a:bodyPr/>
          <a:lstStyle/>
          <a:p>
            <a:r>
              <a:rPr lang="en-AU" dirty="0" smtClean="0"/>
              <a:t>A Climate/Energy Policy for Australia</a:t>
            </a:r>
            <a:endParaRPr lang="en-AU" dirty="0"/>
          </a:p>
        </p:txBody>
      </p:sp>
      <p:sp>
        <p:nvSpPr>
          <p:cNvPr id="3" name="Subtitle 2"/>
          <p:cNvSpPr>
            <a:spLocks noGrp="1"/>
          </p:cNvSpPr>
          <p:nvPr>
            <p:ph type="subTitle" idx="1"/>
          </p:nvPr>
        </p:nvSpPr>
        <p:spPr/>
        <p:txBody>
          <a:bodyPr/>
          <a:lstStyle/>
          <a:p>
            <a:r>
              <a:rPr lang="en-AU" dirty="0" smtClean="0"/>
              <a:t>Tom Biegler</a:t>
            </a:r>
          </a:p>
          <a:p>
            <a:pPr algn="l"/>
            <a:endParaRPr lang="en-AU" sz="1100" dirty="0" smtClean="0">
              <a:solidFill>
                <a:schemeClr val="tx1"/>
              </a:solidFill>
            </a:endParaRPr>
          </a:p>
          <a:p>
            <a:r>
              <a:rPr lang="en-AU" sz="1200" b="1" dirty="0" smtClean="0">
                <a:solidFill>
                  <a:schemeClr val="tx1"/>
                </a:solidFill>
              </a:rPr>
              <a:t>In which I explain why it would be unwise to rely on</a:t>
            </a:r>
          </a:p>
          <a:p>
            <a:r>
              <a:rPr lang="en-AU" sz="1200" b="1" dirty="0" smtClean="0">
                <a:solidFill>
                  <a:schemeClr val="tx1"/>
                </a:solidFill>
              </a:rPr>
              <a:t>solar and wind energy to meet future clean electricity demand </a:t>
            </a:r>
            <a:endParaRPr lang="en-AU" sz="1100" dirty="0">
              <a:solidFill>
                <a:schemeClr val="tx1"/>
              </a:solidFill>
            </a:endParaRPr>
          </a:p>
        </p:txBody>
      </p:sp>
    </p:spTree>
    <p:extLst>
      <p:ext uri="{BB962C8B-B14F-4D97-AF65-F5344CB8AC3E}">
        <p14:creationId xmlns:p14="http://schemas.microsoft.com/office/powerpoint/2010/main" val="1634883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AU" sz="4000" dirty="0" smtClean="0"/>
              <a:t>Clean energy sources</a:t>
            </a:r>
            <a:endParaRPr lang="en-AU" sz="4000" dirty="0"/>
          </a:p>
        </p:txBody>
      </p:sp>
      <p:sp>
        <p:nvSpPr>
          <p:cNvPr id="3" name="Content Placeholder 2"/>
          <p:cNvSpPr>
            <a:spLocks noGrp="1"/>
          </p:cNvSpPr>
          <p:nvPr>
            <p:ph idx="1"/>
          </p:nvPr>
        </p:nvSpPr>
        <p:spPr>
          <a:xfrm>
            <a:off x="467544" y="1772816"/>
            <a:ext cx="8229600" cy="4525963"/>
          </a:xfrm>
        </p:spPr>
        <p:txBody>
          <a:bodyPr>
            <a:normAutofit/>
          </a:bodyPr>
          <a:lstStyle/>
          <a:p>
            <a:r>
              <a:rPr lang="en-AU" sz="2800" dirty="0" smtClean="0"/>
              <a:t>No source has zero emissions – yet</a:t>
            </a:r>
          </a:p>
          <a:p>
            <a:r>
              <a:rPr lang="en-AU" sz="2800" dirty="0" smtClean="0"/>
              <a:t>No specified standard but the lower the better</a:t>
            </a:r>
          </a:p>
          <a:p>
            <a:r>
              <a:rPr lang="en-AU" sz="2800" dirty="0" smtClean="0"/>
              <a:t>In practice 90 to 95% emissions reduction is considered pretty good  </a:t>
            </a:r>
          </a:p>
          <a:p>
            <a:r>
              <a:rPr lang="en-AU" sz="2800" dirty="0" smtClean="0"/>
              <a:t>On that list all except the fossil fuels qualify </a:t>
            </a:r>
          </a:p>
          <a:p>
            <a:r>
              <a:rPr lang="en-AU" sz="2800" b="1" dirty="0" smtClean="0">
                <a:solidFill>
                  <a:srgbClr val="C00000"/>
                </a:solidFill>
              </a:rPr>
              <a:t>A clean energy world will be an all-electric world</a:t>
            </a:r>
          </a:p>
          <a:p>
            <a:r>
              <a:rPr lang="en-AU" sz="2800" dirty="0" smtClean="0"/>
              <a:t>Australia’s Chief Scientist calls it the Electric Planet</a:t>
            </a:r>
          </a:p>
          <a:p>
            <a:pPr lvl="1">
              <a:buFont typeface="Courier New" panose="02070309020205020404" pitchFamily="49" charset="0"/>
              <a:buChar char="o"/>
            </a:pPr>
            <a:endParaRPr lang="en-AU" sz="2400" b="1" dirty="0"/>
          </a:p>
        </p:txBody>
      </p:sp>
    </p:spTree>
    <p:extLst>
      <p:ext uri="{BB962C8B-B14F-4D97-AF65-F5344CB8AC3E}">
        <p14:creationId xmlns:p14="http://schemas.microsoft.com/office/powerpoint/2010/main" val="12903966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smtClean="0"/>
              <a:t>Australia has made its choices</a:t>
            </a:r>
            <a:endParaRPr lang="en-AU" dirty="0"/>
          </a:p>
        </p:txBody>
      </p:sp>
      <p:sp>
        <p:nvSpPr>
          <p:cNvPr id="3" name="Content Placeholder 2"/>
          <p:cNvSpPr>
            <a:spLocks noGrp="1"/>
          </p:cNvSpPr>
          <p:nvPr>
            <p:ph idx="1"/>
          </p:nvPr>
        </p:nvSpPr>
        <p:spPr>
          <a:xfrm>
            <a:off x="395536" y="1844824"/>
            <a:ext cx="8229600" cy="4525963"/>
          </a:xfrm>
        </p:spPr>
        <p:txBody>
          <a:bodyPr>
            <a:normAutofit fontScale="92500" lnSpcReduction="20000"/>
          </a:bodyPr>
          <a:lstStyle/>
          <a:p>
            <a:r>
              <a:rPr lang="en-AU" sz="2800" dirty="0" smtClean="0"/>
              <a:t>There’s been talk of “technology agnostic policy”</a:t>
            </a:r>
          </a:p>
          <a:p>
            <a:r>
              <a:rPr lang="en-AU" sz="2800" dirty="0" smtClean="0"/>
              <a:t>It’s nonsense. Do a quick scan on Google. Here (and globally) renewables come up most often as the choice</a:t>
            </a:r>
          </a:p>
          <a:p>
            <a:r>
              <a:rPr lang="en-AU" sz="2800" dirty="0" smtClean="0"/>
              <a:t>The </a:t>
            </a:r>
            <a:r>
              <a:rPr lang="en-AU" sz="2800" dirty="0"/>
              <a:t>clean energy front-runners </a:t>
            </a:r>
            <a:r>
              <a:rPr lang="en-AU" sz="2800" dirty="0" smtClean="0"/>
              <a:t>are</a:t>
            </a:r>
            <a:endParaRPr lang="en-AU" sz="2800" dirty="0"/>
          </a:p>
          <a:p>
            <a:pPr lvl="1">
              <a:buFont typeface="Courier New" panose="02070309020205020404" pitchFamily="49" charset="0"/>
              <a:buChar char="o"/>
            </a:pPr>
            <a:r>
              <a:rPr lang="en-AU" b="1" dirty="0">
                <a:solidFill>
                  <a:srgbClr val="C00000"/>
                </a:solidFill>
              </a:rPr>
              <a:t>Solar PV</a:t>
            </a:r>
          </a:p>
          <a:p>
            <a:pPr lvl="1">
              <a:buFont typeface="Courier New" panose="02070309020205020404" pitchFamily="49" charset="0"/>
              <a:buChar char="o"/>
            </a:pPr>
            <a:r>
              <a:rPr lang="en-AU" b="1" dirty="0">
                <a:solidFill>
                  <a:srgbClr val="C00000"/>
                </a:solidFill>
              </a:rPr>
              <a:t>Wind</a:t>
            </a:r>
          </a:p>
          <a:p>
            <a:r>
              <a:rPr lang="en-AU" sz="2800" dirty="0" smtClean="0"/>
              <a:t>Policies focus </a:t>
            </a:r>
            <a:r>
              <a:rPr lang="en-AU" sz="2800" dirty="0"/>
              <a:t>on </a:t>
            </a:r>
            <a:r>
              <a:rPr lang="en-AU" sz="2800" b="1" dirty="0">
                <a:solidFill>
                  <a:srgbClr val="C00000"/>
                </a:solidFill>
              </a:rPr>
              <a:t>renewable energy </a:t>
            </a:r>
            <a:r>
              <a:rPr lang="en-AU" sz="2800" b="1" dirty="0" smtClean="0">
                <a:solidFill>
                  <a:srgbClr val="C00000"/>
                </a:solidFill>
              </a:rPr>
              <a:t>targets</a:t>
            </a:r>
          </a:p>
          <a:p>
            <a:r>
              <a:rPr lang="en-AU" sz="2800" b="1" dirty="0" smtClean="0">
                <a:solidFill>
                  <a:srgbClr val="C00000"/>
                </a:solidFill>
              </a:rPr>
              <a:t>“100</a:t>
            </a:r>
            <a:r>
              <a:rPr lang="en-AU" sz="2800" b="1" dirty="0">
                <a:solidFill>
                  <a:srgbClr val="C00000"/>
                </a:solidFill>
              </a:rPr>
              <a:t>% renewables</a:t>
            </a:r>
            <a:r>
              <a:rPr lang="en-AU" sz="2800" b="1" dirty="0" smtClean="0">
                <a:solidFill>
                  <a:srgbClr val="C00000"/>
                </a:solidFill>
              </a:rPr>
              <a:t>” </a:t>
            </a:r>
            <a:r>
              <a:rPr lang="en-AU" sz="2800" dirty="0" smtClean="0"/>
              <a:t>is the goal</a:t>
            </a:r>
          </a:p>
          <a:p>
            <a:r>
              <a:rPr lang="en-AU" sz="2800" b="1" dirty="0">
                <a:solidFill>
                  <a:srgbClr val="C00000"/>
                </a:solidFill>
              </a:rPr>
              <a:t>“100% renewables” </a:t>
            </a:r>
            <a:r>
              <a:rPr lang="en-AU" sz="2800" b="1" dirty="0" smtClean="0">
                <a:solidFill>
                  <a:srgbClr val="C00000"/>
                </a:solidFill>
              </a:rPr>
              <a:t> </a:t>
            </a:r>
            <a:r>
              <a:rPr lang="en-AU" sz="2800" dirty="0" smtClean="0"/>
              <a:t>is the energy </a:t>
            </a:r>
            <a:r>
              <a:rPr lang="en-AU" sz="2800" dirty="0"/>
              <a:t>slogan of the 21</a:t>
            </a:r>
            <a:r>
              <a:rPr lang="en-AU" sz="2800" baseline="30000" dirty="0"/>
              <a:t>st</a:t>
            </a:r>
            <a:r>
              <a:rPr lang="en-AU" sz="2800" dirty="0"/>
              <a:t> century</a:t>
            </a:r>
          </a:p>
          <a:p>
            <a:r>
              <a:rPr lang="en-AU" sz="2800" b="1" dirty="0">
                <a:solidFill>
                  <a:srgbClr val="C00000"/>
                </a:solidFill>
              </a:rPr>
              <a:t>“100% renewables</a:t>
            </a:r>
            <a:r>
              <a:rPr lang="en-AU" sz="2800" b="1" dirty="0" smtClean="0">
                <a:solidFill>
                  <a:srgbClr val="C00000"/>
                </a:solidFill>
              </a:rPr>
              <a:t>” </a:t>
            </a:r>
            <a:r>
              <a:rPr lang="en-AU" sz="2800" dirty="0" smtClean="0"/>
              <a:t>signals success</a:t>
            </a:r>
            <a:endParaRPr lang="en-AU" sz="2800" dirty="0"/>
          </a:p>
          <a:p>
            <a:endParaRPr lang="en-AU" sz="3000" b="1" i="1" dirty="0" smtClean="0"/>
          </a:p>
        </p:txBody>
      </p:sp>
    </p:spTree>
    <p:extLst>
      <p:ext uri="{BB962C8B-B14F-4D97-AF65-F5344CB8AC3E}">
        <p14:creationId xmlns:p14="http://schemas.microsoft.com/office/powerpoint/2010/main" val="32947163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4664"/>
            <a:ext cx="8229600" cy="1143000"/>
          </a:xfrm>
        </p:spPr>
        <p:txBody>
          <a:bodyPr>
            <a:normAutofit fontScale="90000"/>
          </a:bodyPr>
          <a:lstStyle/>
          <a:p>
            <a:r>
              <a:rPr lang="en-AU" sz="2700" dirty="0" smtClean="0"/>
              <a:t/>
            </a:r>
            <a:br>
              <a:rPr lang="en-AU" sz="2700" dirty="0" smtClean="0"/>
            </a:br>
            <a:r>
              <a:rPr lang="en-AU" sz="2700" dirty="0"/>
              <a:t/>
            </a:r>
            <a:br>
              <a:rPr lang="en-AU" sz="2700" dirty="0"/>
            </a:br>
            <a:r>
              <a:rPr lang="en-AU" sz="2700" dirty="0" smtClean="0"/>
              <a:t/>
            </a:r>
            <a:br>
              <a:rPr lang="en-AU" sz="2700" dirty="0" smtClean="0"/>
            </a:br>
            <a:r>
              <a:rPr lang="en-AU" sz="4000" dirty="0" smtClean="0"/>
              <a:t>And success is just around the corner</a:t>
            </a:r>
            <a:br>
              <a:rPr lang="en-AU" sz="4000" dirty="0" smtClean="0"/>
            </a:br>
            <a:r>
              <a:rPr lang="en-AU" sz="1000" dirty="0" smtClean="0"/>
              <a:t/>
            </a:r>
            <a:br>
              <a:rPr lang="en-AU" sz="1000" dirty="0" smtClean="0"/>
            </a:br>
            <a:r>
              <a:rPr lang="en-AU" dirty="0"/>
              <a:t/>
            </a:r>
            <a:br>
              <a:rPr lang="en-AU" dirty="0"/>
            </a:br>
            <a:endParaRPr lang="en-AU" dirty="0"/>
          </a:p>
        </p:txBody>
      </p:sp>
      <p:sp>
        <p:nvSpPr>
          <p:cNvPr id="3" name="Content Placeholder 2"/>
          <p:cNvSpPr>
            <a:spLocks noGrp="1"/>
          </p:cNvSpPr>
          <p:nvPr>
            <p:ph idx="1"/>
          </p:nvPr>
        </p:nvSpPr>
        <p:spPr>
          <a:xfrm>
            <a:off x="395536" y="1628800"/>
            <a:ext cx="8229600" cy="4525963"/>
          </a:xfrm>
        </p:spPr>
        <p:txBody>
          <a:bodyPr>
            <a:normAutofit/>
          </a:bodyPr>
          <a:lstStyle/>
          <a:p>
            <a:pPr marL="0" indent="0" algn="ctr">
              <a:buNone/>
            </a:pPr>
            <a:r>
              <a:rPr lang="en-AU" sz="1800" dirty="0" smtClean="0"/>
              <a:t>Professor </a:t>
            </a:r>
            <a:r>
              <a:rPr lang="en-AU" sz="1800" dirty="0"/>
              <a:t>Ross Garnaut, April </a:t>
            </a:r>
            <a:r>
              <a:rPr lang="en-AU" sz="1800" dirty="0" smtClean="0"/>
              <a:t>2019</a:t>
            </a:r>
          </a:p>
          <a:p>
            <a:pPr marL="0" indent="0" algn="ctr">
              <a:buNone/>
            </a:pPr>
            <a:r>
              <a:rPr lang="en-AU" sz="1050" dirty="0">
                <a:hlinkClick r:id="rId2"/>
              </a:rPr>
              <a:t>https://reneweconomy.com.au/australia-can-be-powered-100-by-renewables-by-early-2030s-says-garnaut-16846/</a:t>
            </a:r>
            <a:r>
              <a:rPr lang="en-AU" sz="1050" dirty="0" smtClean="0"/>
              <a:t> </a:t>
            </a:r>
            <a:endParaRPr lang="en-AU" sz="2000" dirty="0" smtClean="0"/>
          </a:p>
          <a:p>
            <a:pPr marL="0" indent="0">
              <a:buNone/>
            </a:pPr>
            <a:r>
              <a:rPr lang="en-AU" sz="2700" dirty="0" smtClean="0"/>
              <a:t>“</a:t>
            </a:r>
            <a:r>
              <a:rPr lang="en-AU" sz="2700" i="1" dirty="0"/>
              <a:t>I now have no doubt that intermittent renewables could meet 100 per cent of Australia’s electricity requirements by the 2030s, with high degrees of security and reliability, and at wholesale prices much lower than any experienced in Australia over the past </a:t>
            </a:r>
            <a:r>
              <a:rPr lang="en-AU" sz="2700" i="1" dirty="0" smtClean="0"/>
              <a:t>decade</a:t>
            </a:r>
            <a:r>
              <a:rPr lang="en-AU" sz="2700" dirty="0" smtClean="0"/>
              <a:t>.”</a:t>
            </a:r>
            <a:r>
              <a:rPr lang="en-AU" dirty="0" smtClean="0"/>
              <a:t> </a:t>
            </a:r>
          </a:p>
          <a:p>
            <a:pPr marL="0" indent="0" algn="ctr">
              <a:buNone/>
            </a:pPr>
            <a:endParaRPr lang="en-AU" sz="2000" dirty="0" smtClean="0"/>
          </a:p>
          <a:p>
            <a:pPr marL="0" indent="0" algn="ctr">
              <a:buNone/>
            </a:pPr>
            <a:r>
              <a:rPr lang="en-AU" sz="3600" dirty="0" smtClean="0"/>
              <a:t>We can stop worrying, right?</a:t>
            </a:r>
          </a:p>
          <a:p>
            <a:pPr marL="0" indent="0">
              <a:buNone/>
            </a:pPr>
            <a:endParaRPr lang="en-AU" sz="2400" dirty="0" smtClean="0"/>
          </a:p>
        </p:txBody>
      </p:sp>
    </p:spTree>
    <p:extLst>
      <p:ext uri="{BB962C8B-B14F-4D97-AF65-F5344CB8AC3E}">
        <p14:creationId xmlns:p14="http://schemas.microsoft.com/office/powerpoint/2010/main" val="37052051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4000" dirty="0" smtClean="0"/>
              <a:t>Let’s </a:t>
            </a:r>
            <a:r>
              <a:rPr lang="en-AU" sz="4000" dirty="0" smtClean="0"/>
              <a:t>see how </a:t>
            </a:r>
            <a:r>
              <a:rPr lang="en-AU" sz="4000" dirty="0" smtClean="0"/>
              <a:t>we’re </a:t>
            </a:r>
            <a:r>
              <a:rPr lang="en-AU" sz="4000" dirty="0" smtClean="0"/>
              <a:t>doing</a:t>
            </a:r>
            <a:endParaRPr lang="en-AU" sz="4000" dirty="0"/>
          </a:p>
        </p:txBody>
      </p:sp>
      <p:sp>
        <p:nvSpPr>
          <p:cNvPr id="3" name="Content Placeholder 2"/>
          <p:cNvSpPr>
            <a:spLocks noGrp="1"/>
          </p:cNvSpPr>
          <p:nvPr>
            <p:ph idx="1"/>
          </p:nvPr>
        </p:nvSpPr>
        <p:spPr>
          <a:xfrm>
            <a:off x="467544" y="2060848"/>
            <a:ext cx="8229600" cy="4525963"/>
          </a:xfrm>
        </p:spPr>
        <p:txBody>
          <a:bodyPr>
            <a:normAutofit/>
          </a:bodyPr>
          <a:lstStyle/>
          <a:p>
            <a:r>
              <a:rPr lang="en-AU" sz="2400" b="1" dirty="0" smtClean="0">
                <a:solidFill>
                  <a:srgbClr val="C00000"/>
                </a:solidFill>
              </a:rPr>
              <a:t>AUSTRALIA</a:t>
            </a:r>
            <a:r>
              <a:rPr lang="en-AU" sz="2400" b="1" dirty="0" smtClean="0"/>
              <a:t>: </a:t>
            </a:r>
            <a:r>
              <a:rPr lang="en-AU" sz="2400" dirty="0" smtClean="0"/>
              <a:t>From the National Greenhouse Inventory: CO</a:t>
            </a:r>
            <a:r>
              <a:rPr lang="en-AU" sz="2400" baseline="-25000" dirty="0" smtClean="0"/>
              <a:t>2  </a:t>
            </a:r>
            <a:r>
              <a:rPr lang="en-AU" sz="2400" dirty="0" smtClean="0"/>
              <a:t>emissions </a:t>
            </a:r>
            <a:r>
              <a:rPr lang="en-AU" sz="2400" dirty="0"/>
              <a:t>related to energy usage (electricity, transport, and stationary energy excluding electricity</a:t>
            </a:r>
            <a:r>
              <a:rPr lang="en-AU" sz="2400" dirty="0" smtClean="0"/>
              <a:t>) in the two latest years were </a:t>
            </a:r>
            <a:r>
              <a:rPr lang="en-AU" sz="2400" b="1" dirty="0">
                <a:solidFill>
                  <a:srgbClr val="C00000"/>
                </a:solidFill>
              </a:rPr>
              <a:t>537.5 Mt </a:t>
            </a:r>
            <a:r>
              <a:rPr lang="en-AU" sz="2400" b="1" dirty="0"/>
              <a:t>(2018) </a:t>
            </a:r>
            <a:r>
              <a:rPr lang="en-AU" sz="2400" dirty="0"/>
              <a:t>and </a:t>
            </a:r>
            <a:r>
              <a:rPr lang="en-AU" sz="2400" b="1" dirty="0">
                <a:solidFill>
                  <a:srgbClr val="C00000"/>
                </a:solidFill>
              </a:rPr>
              <a:t>532.5 Mt </a:t>
            </a:r>
            <a:r>
              <a:rPr lang="en-AU" sz="2400" b="1" dirty="0"/>
              <a:t>(2019</a:t>
            </a:r>
            <a:r>
              <a:rPr lang="en-AU" sz="2400" b="1" dirty="0" smtClean="0"/>
              <a:t>).</a:t>
            </a:r>
          </a:p>
          <a:p>
            <a:pPr marL="0" indent="0">
              <a:buNone/>
            </a:pPr>
            <a:endParaRPr lang="en-AU" sz="2400" b="1" dirty="0" smtClean="0"/>
          </a:p>
          <a:p>
            <a:r>
              <a:rPr lang="en-AU" sz="2400" b="1" dirty="0" smtClean="0">
                <a:solidFill>
                  <a:srgbClr val="C00000"/>
                </a:solidFill>
              </a:rPr>
              <a:t>WORLD</a:t>
            </a:r>
            <a:r>
              <a:rPr lang="en-AU" sz="2400" b="1" dirty="0" smtClean="0"/>
              <a:t>: </a:t>
            </a:r>
            <a:r>
              <a:rPr lang="en-AU" sz="2000" dirty="0" smtClean="0"/>
              <a:t>(See next charts)</a:t>
            </a:r>
            <a:endParaRPr lang="en-AU" sz="2400" b="1" dirty="0" smtClean="0"/>
          </a:p>
          <a:p>
            <a:pPr lvl="1"/>
            <a:r>
              <a:rPr lang="en-AU" sz="2000" dirty="0"/>
              <a:t>emissions grew by 2.0% in 2018, faster than at any time since 2010-11</a:t>
            </a:r>
          </a:p>
          <a:p>
            <a:pPr lvl="1"/>
            <a:r>
              <a:rPr lang="en-AU" sz="2000" dirty="0" smtClean="0"/>
              <a:t>fossil </a:t>
            </a:r>
            <a:r>
              <a:rPr lang="en-AU" sz="2000" dirty="0" smtClean="0"/>
              <a:t>fuel use keeps rising</a:t>
            </a:r>
          </a:p>
          <a:p>
            <a:pPr lvl="1"/>
            <a:r>
              <a:rPr lang="en-AU" sz="2000" dirty="0" smtClean="0"/>
              <a:t>CO</a:t>
            </a:r>
            <a:r>
              <a:rPr lang="en-AU" sz="2000" baseline="-25000" dirty="0" smtClean="0"/>
              <a:t>2 </a:t>
            </a:r>
            <a:r>
              <a:rPr lang="en-AU" sz="2000" dirty="0" smtClean="0"/>
              <a:t>concentration in the atmosphere kept going up </a:t>
            </a:r>
            <a:endParaRPr lang="en-AU" sz="2000" dirty="0"/>
          </a:p>
          <a:p>
            <a:endParaRPr lang="en-AU" sz="2400" dirty="0" smtClean="0"/>
          </a:p>
        </p:txBody>
      </p:sp>
    </p:spTree>
    <p:extLst>
      <p:ext uri="{BB962C8B-B14F-4D97-AF65-F5344CB8AC3E}">
        <p14:creationId xmlns:p14="http://schemas.microsoft.com/office/powerpoint/2010/main" val="19313199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7584" y="764704"/>
            <a:ext cx="7161647" cy="5040560"/>
          </a:xfrm>
        </p:spPr>
      </p:pic>
    </p:spTree>
    <p:extLst>
      <p:ext uri="{BB962C8B-B14F-4D97-AF65-F5344CB8AC3E}">
        <p14:creationId xmlns:p14="http://schemas.microsoft.com/office/powerpoint/2010/main" val="11047193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692696"/>
            <a:ext cx="8143338" cy="4886003"/>
          </a:xfrm>
        </p:spPr>
      </p:pic>
    </p:spTree>
    <p:extLst>
      <p:ext uri="{BB962C8B-B14F-4D97-AF65-F5344CB8AC3E}">
        <p14:creationId xmlns:p14="http://schemas.microsoft.com/office/powerpoint/2010/main" val="25772804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AU"/>
          </a:p>
        </p:txBody>
      </p:sp>
      <p:sp>
        <p:nvSpPr>
          <p:cNvPr id="4" name="Content Placeholder 3"/>
          <p:cNvSpPr>
            <a:spLocks noGrp="1"/>
          </p:cNvSpPr>
          <p:nvPr>
            <p:ph idx="1"/>
          </p:nvPr>
        </p:nvSpPr>
        <p:spPr/>
        <p:txBody>
          <a:bodyPr>
            <a:normAutofit/>
          </a:bodyPr>
          <a:lstStyle/>
          <a:p>
            <a:r>
              <a:rPr lang="en-AU" sz="4000" dirty="0"/>
              <a:t>In other words, we’re not going too </a:t>
            </a:r>
            <a:r>
              <a:rPr lang="en-AU" sz="4000" dirty="0" smtClean="0"/>
              <a:t>well </a:t>
            </a:r>
          </a:p>
          <a:p>
            <a:r>
              <a:rPr lang="en-AU" sz="4000" dirty="0" smtClean="0"/>
              <a:t>But it’s </a:t>
            </a:r>
            <a:r>
              <a:rPr lang="en-AU" sz="4000" dirty="0"/>
              <a:t>early </a:t>
            </a:r>
            <a:r>
              <a:rPr lang="en-AU" sz="4000" dirty="0" smtClean="0"/>
              <a:t>days, right?</a:t>
            </a:r>
            <a:endParaRPr lang="en-AU" sz="4000" dirty="0"/>
          </a:p>
        </p:txBody>
      </p:sp>
    </p:spTree>
    <p:extLst>
      <p:ext uri="{BB962C8B-B14F-4D97-AF65-F5344CB8AC3E}">
        <p14:creationId xmlns:p14="http://schemas.microsoft.com/office/powerpoint/2010/main" val="1301248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1143000"/>
          </a:xfrm>
        </p:spPr>
        <p:txBody>
          <a:bodyPr>
            <a:normAutofit/>
          </a:bodyPr>
          <a:lstStyle/>
          <a:p>
            <a:r>
              <a:rPr lang="en-AU" dirty="0" smtClean="0"/>
              <a:t>A deeper look at Australian energy</a:t>
            </a:r>
            <a:endParaRPr lang="en-AU" dirty="0"/>
          </a:p>
        </p:txBody>
      </p:sp>
      <p:sp>
        <p:nvSpPr>
          <p:cNvPr id="3" name="Content Placeholder 2"/>
          <p:cNvSpPr>
            <a:spLocks noGrp="1"/>
          </p:cNvSpPr>
          <p:nvPr>
            <p:ph idx="1"/>
          </p:nvPr>
        </p:nvSpPr>
        <p:spPr>
          <a:xfrm>
            <a:off x="467544" y="2204864"/>
            <a:ext cx="8229600" cy="4525963"/>
          </a:xfrm>
        </p:spPr>
        <p:txBody>
          <a:bodyPr/>
          <a:lstStyle/>
          <a:p>
            <a:r>
              <a:rPr lang="en-AU" dirty="0" smtClean="0"/>
              <a:t>How are renewables performing?</a:t>
            </a:r>
          </a:p>
          <a:p>
            <a:r>
              <a:rPr lang="en-AU" dirty="0" smtClean="0"/>
              <a:t>What’s happening with fossil fuels?</a:t>
            </a:r>
          </a:p>
          <a:p>
            <a:r>
              <a:rPr lang="en-AU" dirty="0" smtClean="0"/>
              <a:t>Here’s a very informative chart</a:t>
            </a:r>
          </a:p>
          <a:p>
            <a:r>
              <a:rPr lang="en-AU" dirty="0"/>
              <a:t>Everything in petajoules, makes easy </a:t>
            </a:r>
            <a:r>
              <a:rPr lang="en-AU" dirty="0" smtClean="0"/>
              <a:t>reading (this is my compilation)</a:t>
            </a:r>
            <a:endParaRPr lang="en-AU" dirty="0"/>
          </a:p>
          <a:p>
            <a:endParaRPr lang="en-AU" dirty="0" smtClean="0"/>
          </a:p>
          <a:p>
            <a:endParaRPr lang="en-AU" dirty="0"/>
          </a:p>
        </p:txBody>
      </p:sp>
    </p:spTree>
    <p:extLst>
      <p:ext uri="{BB962C8B-B14F-4D97-AF65-F5344CB8AC3E}">
        <p14:creationId xmlns:p14="http://schemas.microsoft.com/office/powerpoint/2010/main" val="2712986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AU" sz="2800" b="1" dirty="0" smtClean="0">
                <a:solidFill>
                  <a:srgbClr val="C00000"/>
                </a:solidFill>
              </a:rPr>
              <a:t>Australia’s latest energy statistics 2019</a:t>
            </a:r>
            <a:endParaRPr lang="en-AU" sz="1600" b="1" dirty="0">
              <a:solidFill>
                <a:srgbClr val="C00000"/>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617969293"/>
              </p:ext>
            </p:extLst>
          </p:nvPr>
        </p:nvGraphicFramePr>
        <p:xfrm>
          <a:off x="1475656" y="1556792"/>
          <a:ext cx="6192688" cy="4843404"/>
        </p:xfrm>
        <a:graphic>
          <a:graphicData uri="http://schemas.openxmlformats.org/drawingml/2006/table">
            <a:tbl>
              <a:tblPr firstRow="1" firstCol="1" bandRow="1">
                <a:tableStyleId>{5C22544A-7EE6-4342-B048-85BDC9FD1C3A}</a:tableStyleId>
              </a:tblPr>
              <a:tblGrid>
                <a:gridCol w="3203742"/>
                <a:gridCol w="2988946"/>
              </a:tblGrid>
              <a:tr h="468052">
                <a:tc>
                  <a:txBody>
                    <a:bodyPr/>
                    <a:lstStyle/>
                    <a:p>
                      <a:pPr algn="ctr">
                        <a:lnSpc>
                          <a:spcPct val="115000"/>
                        </a:lnSpc>
                        <a:spcAft>
                          <a:spcPts val="0"/>
                        </a:spcAft>
                      </a:pPr>
                      <a:r>
                        <a:rPr lang="en-AU" sz="1800" dirty="0">
                          <a:effectLst/>
                        </a:rPr>
                        <a:t>Energy Type</a:t>
                      </a:r>
                      <a:endParaRPr lang="en-AU" sz="2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AU" sz="1800">
                          <a:effectLst/>
                        </a:rPr>
                        <a:t>Quantity petajoules PJ</a:t>
                      </a:r>
                      <a:endParaRPr lang="en-AU" sz="2800">
                        <a:effectLst/>
                        <a:latin typeface="Calibri"/>
                        <a:ea typeface="Calibri"/>
                        <a:cs typeface="Times New Roman"/>
                      </a:endParaRPr>
                    </a:p>
                  </a:txBody>
                  <a:tcPr marL="68580" marR="68580" marT="0" marB="0"/>
                </a:tc>
              </a:tr>
              <a:tr h="468052">
                <a:tc>
                  <a:txBody>
                    <a:bodyPr/>
                    <a:lstStyle/>
                    <a:p>
                      <a:pPr algn="ctr">
                        <a:lnSpc>
                          <a:spcPct val="115000"/>
                        </a:lnSpc>
                        <a:spcAft>
                          <a:spcPts val="0"/>
                        </a:spcAft>
                      </a:pPr>
                      <a:r>
                        <a:rPr lang="en-AU" sz="1800" dirty="0">
                          <a:effectLst/>
                        </a:rPr>
                        <a:t>Total primary energy consumption </a:t>
                      </a:r>
                      <a:endParaRPr lang="en-AU" sz="2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AU" sz="2400" b="1" dirty="0">
                          <a:solidFill>
                            <a:schemeClr val="tx1"/>
                          </a:solidFill>
                          <a:effectLst/>
                        </a:rPr>
                        <a:t>6410</a:t>
                      </a:r>
                      <a:endParaRPr lang="en-AU" sz="3600" b="1" dirty="0">
                        <a:solidFill>
                          <a:schemeClr val="tx1"/>
                        </a:solidFill>
                        <a:effectLst/>
                        <a:latin typeface="Calibri"/>
                        <a:ea typeface="Calibri"/>
                        <a:cs typeface="Times New Roman"/>
                      </a:endParaRPr>
                    </a:p>
                  </a:txBody>
                  <a:tcPr marL="68580" marR="68580" marT="0" marB="0"/>
                </a:tc>
              </a:tr>
              <a:tr h="468052">
                <a:tc>
                  <a:txBody>
                    <a:bodyPr/>
                    <a:lstStyle/>
                    <a:p>
                      <a:pPr algn="ctr">
                        <a:lnSpc>
                          <a:spcPct val="115000"/>
                        </a:lnSpc>
                        <a:spcAft>
                          <a:spcPts val="0"/>
                        </a:spcAft>
                      </a:pPr>
                      <a:r>
                        <a:rPr lang="en-AU" sz="1800" dirty="0">
                          <a:effectLst/>
                        </a:rPr>
                        <a:t>Total electricity generation</a:t>
                      </a:r>
                      <a:endParaRPr lang="en-AU" sz="2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AU" sz="2400" b="1" dirty="0">
                          <a:solidFill>
                            <a:schemeClr val="tx1"/>
                          </a:solidFill>
                          <a:effectLst/>
                        </a:rPr>
                        <a:t>954.4</a:t>
                      </a:r>
                      <a:endParaRPr lang="en-AU" sz="3600" b="1" dirty="0">
                        <a:solidFill>
                          <a:schemeClr val="tx1"/>
                        </a:solidFill>
                        <a:effectLst/>
                        <a:latin typeface="Calibri"/>
                        <a:ea typeface="Calibri"/>
                        <a:cs typeface="Times New Roman"/>
                      </a:endParaRPr>
                    </a:p>
                  </a:txBody>
                  <a:tcPr marL="68580" marR="68580" marT="0" marB="0"/>
                </a:tc>
              </a:tr>
              <a:tr h="468052">
                <a:tc>
                  <a:txBody>
                    <a:bodyPr/>
                    <a:lstStyle/>
                    <a:p>
                      <a:pPr algn="ctr">
                        <a:lnSpc>
                          <a:spcPct val="115000"/>
                        </a:lnSpc>
                        <a:spcAft>
                          <a:spcPts val="0"/>
                        </a:spcAft>
                      </a:pPr>
                      <a:r>
                        <a:rPr lang="en-AU" sz="1800" dirty="0">
                          <a:effectLst/>
                        </a:rPr>
                        <a:t>Hydroelectricity</a:t>
                      </a:r>
                      <a:endParaRPr lang="en-AU" sz="2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AU" sz="2400" b="1" dirty="0">
                          <a:solidFill>
                            <a:srgbClr val="1B980A"/>
                          </a:solidFill>
                          <a:effectLst/>
                        </a:rPr>
                        <a:t>51.9</a:t>
                      </a:r>
                      <a:endParaRPr lang="en-AU" sz="3600" b="1" dirty="0">
                        <a:solidFill>
                          <a:srgbClr val="1B980A"/>
                        </a:solidFill>
                        <a:effectLst/>
                        <a:latin typeface="Calibri"/>
                        <a:ea typeface="Calibri"/>
                        <a:cs typeface="Times New Roman"/>
                      </a:endParaRPr>
                    </a:p>
                  </a:txBody>
                  <a:tcPr marL="68580" marR="68580" marT="0" marB="0"/>
                </a:tc>
              </a:tr>
              <a:tr h="468052">
                <a:tc>
                  <a:txBody>
                    <a:bodyPr/>
                    <a:lstStyle/>
                    <a:p>
                      <a:pPr algn="ctr">
                        <a:lnSpc>
                          <a:spcPct val="115000"/>
                        </a:lnSpc>
                        <a:spcAft>
                          <a:spcPts val="0"/>
                        </a:spcAft>
                      </a:pPr>
                      <a:r>
                        <a:rPr lang="en-AU" sz="1800" dirty="0">
                          <a:effectLst/>
                        </a:rPr>
                        <a:t>Wind electricity</a:t>
                      </a:r>
                      <a:endParaRPr lang="en-AU" sz="2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AU" sz="2400" b="1" dirty="0">
                          <a:solidFill>
                            <a:srgbClr val="1B980A"/>
                          </a:solidFill>
                          <a:effectLst/>
                        </a:rPr>
                        <a:t>70.2</a:t>
                      </a:r>
                      <a:endParaRPr lang="en-AU" sz="3600" b="1" dirty="0">
                        <a:solidFill>
                          <a:srgbClr val="1B980A"/>
                        </a:solidFill>
                        <a:effectLst/>
                        <a:latin typeface="Calibri"/>
                        <a:ea typeface="Calibri"/>
                        <a:cs typeface="Times New Roman"/>
                      </a:endParaRPr>
                    </a:p>
                  </a:txBody>
                  <a:tcPr marL="68580" marR="68580" marT="0" marB="0"/>
                </a:tc>
              </a:tr>
              <a:tr h="468052">
                <a:tc>
                  <a:txBody>
                    <a:bodyPr/>
                    <a:lstStyle/>
                    <a:p>
                      <a:pPr algn="ctr">
                        <a:lnSpc>
                          <a:spcPct val="115000"/>
                        </a:lnSpc>
                        <a:spcAft>
                          <a:spcPts val="0"/>
                        </a:spcAft>
                      </a:pPr>
                      <a:r>
                        <a:rPr lang="en-AU" sz="1800" dirty="0">
                          <a:effectLst/>
                        </a:rPr>
                        <a:t>Solar electricity</a:t>
                      </a:r>
                      <a:endParaRPr lang="en-AU" sz="2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AU" sz="2400" b="1" dirty="0">
                          <a:solidFill>
                            <a:srgbClr val="1B980A"/>
                          </a:solidFill>
                          <a:effectLst/>
                        </a:rPr>
                        <a:t>64.6</a:t>
                      </a:r>
                      <a:endParaRPr lang="en-AU" sz="3600" b="1" dirty="0">
                        <a:solidFill>
                          <a:srgbClr val="1B980A"/>
                        </a:solidFill>
                        <a:effectLst/>
                        <a:latin typeface="Calibri"/>
                        <a:ea typeface="Calibri"/>
                        <a:cs typeface="Times New Roman"/>
                      </a:endParaRPr>
                    </a:p>
                  </a:txBody>
                  <a:tcPr marL="68580" marR="68580" marT="0" marB="0"/>
                </a:tc>
              </a:tr>
              <a:tr h="468052">
                <a:tc>
                  <a:txBody>
                    <a:bodyPr/>
                    <a:lstStyle/>
                    <a:p>
                      <a:pPr algn="ctr">
                        <a:lnSpc>
                          <a:spcPct val="115000"/>
                        </a:lnSpc>
                        <a:spcAft>
                          <a:spcPts val="0"/>
                        </a:spcAft>
                      </a:pPr>
                      <a:r>
                        <a:rPr lang="en-AU" sz="1800">
                          <a:effectLst/>
                        </a:rPr>
                        <a:t>Other renewables</a:t>
                      </a:r>
                      <a:endParaRPr lang="en-AU" sz="2800">
                        <a:effectLst/>
                        <a:latin typeface="Calibri"/>
                        <a:ea typeface="Calibri"/>
                        <a:cs typeface="Times New Roman"/>
                      </a:endParaRPr>
                    </a:p>
                  </a:txBody>
                  <a:tcPr marL="68580" marR="68580" marT="0" marB="0"/>
                </a:tc>
                <a:tc>
                  <a:txBody>
                    <a:bodyPr/>
                    <a:lstStyle/>
                    <a:p>
                      <a:pPr algn="ctr">
                        <a:lnSpc>
                          <a:spcPct val="115000"/>
                        </a:lnSpc>
                        <a:spcAft>
                          <a:spcPts val="0"/>
                        </a:spcAft>
                      </a:pPr>
                      <a:r>
                        <a:rPr lang="en-AU" sz="2400" b="1" dirty="0">
                          <a:solidFill>
                            <a:srgbClr val="1B980A"/>
                          </a:solidFill>
                          <a:effectLst/>
                        </a:rPr>
                        <a:t>12.9</a:t>
                      </a:r>
                      <a:endParaRPr lang="en-AU" sz="3600" b="1" dirty="0">
                        <a:solidFill>
                          <a:srgbClr val="1B980A"/>
                        </a:solidFill>
                        <a:effectLst/>
                        <a:latin typeface="Calibri"/>
                        <a:ea typeface="Calibri"/>
                        <a:cs typeface="Times New Roman"/>
                      </a:endParaRPr>
                    </a:p>
                  </a:txBody>
                  <a:tcPr marL="68580" marR="68580" marT="0" marB="0"/>
                </a:tc>
              </a:tr>
              <a:tr h="468052">
                <a:tc>
                  <a:txBody>
                    <a:bodyPr/>
                    <a:lstStyle/>
                    <a:p>
                      <a:pPr algn="ctr">
                        <a:lnSpc>
                          <a:spcPct val="115000"/>
                        </a:lnSpc>
                        <a:spcAft>
                          <a:spcPts val="0"/>
                        </a:spcAft>
                      </a:pPr>
                      <a:r>
                        <a:rPr lang="en-AU" sz="1800">
                          <a:effectLst/>
                        </a:rPr>
                        <a:t>Total renewables</a:t>
                      </a:r>
                      <a:endParaRPr lang="en-AU" sz="2800">
                        <a:effectLst/>
                        <a:latin typeface="Calibri"/>
                        <a:ea typeface="Calibri"/>
                        <a:cs typeface="Times New Roman"/>
                      </a:endParaRPr>
                    </a:p>
                  </a:txBody>
                  <a:tcPr marL="68580" marR="68580" marT="0" marB="0"/>
                </a:tc>
                <a:tc>
                  <a:txBody>
                    <a:bodyPr/>
                    <a:lstStyle/>
                    <a:p>
                      <a:pPr algn="ctr">
                        <a:lnSpc>
                          <a:spcPct val="115000"/>
                        </a:lnSpc>
                        <a:spcAft>
                          <a:spcPts val="0"/>
                        </a:spcAft>
                      </a:pPr>
                      <a:r>
                        <a:rPr lang="en-AU" sz="2400" b="1" dirty="0">
                          <a:solidFill>
                            <a:srgbClr val="1B980A"/>
                          </a:solidFill>
                          <a:effectLst/>
                        </a:rPr>
                        <a:t>199.6</a:t>
                      </a:r>
                      <a:endParaRPr lang="en-AU" sz="3600" b="1" dirty="0">
                        <a:solidFill>
                          <a:srgbClr val="1B980A"/>
                        </a:solidFill>
                        <a:effectLst/>
                        <a:latin typeface="Calibri"/>
                        <a:ea typeface="Calibri"/>
                        <a:cs typeface="Times New Roman"/>
                      </a:endParaRPr>
                    </a:p>
                  </a:txBody>
                  <a:tcPr marL="68580" marR="68580" marT="0" marB="0"/>
                </a:tc>
              </a:tr>
              <a:tr h="468052">
                <a:tc>
                  <a:txBody>
                    <a:bodyPr/>
                    <a:lstStyle/>
                    <a:p>
                      <a:pPr algn="ctr">
                        <a:lnSpc>
                          <a:spcPct val="115000"/>
                        </a:lnSpc>
                        <a:spcAft>
                          <a:spcPts val="0"/>
                        </a:spcAft>
                      </a:pPr>
                      <a:r>
                        <a:rPr lang="en-AU" sz="1800">
                          <a:effectLst/>
                        </a:rPr>
                        <a:t>Total fossil fuel primary energy </a:t>
                      </a:r>
                      <a:endParaRPr lang="en-AU" sz="2800">
                        <a:effectLst/>
                        <a:latin typeface="Calibri"/>
                        <a:ea typeface="Calibri"/>
                        <a:cs typeface="Times New Roman"/>
                      </a:endParaRPr>
                    </a:p>
                  </a:txBody>
                  <a:tcPr marL="68580" marR="68580" marT="0" marB="0"/>
                </a:tc>
                <a:tc>
                  <a:txBody>
                    <a:bodyPr/>
                    <a:lstStyle/>
                    <a:p>
                      <a:pPr algn="ctr">
                        <a:lnSpc>
                          <a:spcPct val="115000"/>
                        </a:lnSpc>
                        <a:spcAft>
                          <a:spcPts val="0"/>
                        </a:spcAft>
                      </a:pPr>
                      <a:r>
                        <a:rPr lang="en-AU" sz="2400" b="1" dirty="0">
                          <a:solidFill>
                            <a:schemeClr val="tx1"/>
                          </a:solidFill>
                          <a:effectLst/>
                        </a:rPr>
                        <a:t>6210</a:t>
                      </a:r>
                      <a:endParaRPr lang="en-AU" sz="3600" b="1" dirty="0">
                        <a:solidFill>
                          <a:schemeClr val="tx1"/>
                        </a:solidFill>
                        <a:effectLst/>
                        <a:latin typeface="Calibri"/>
                        <a:ea typeface="Calibri"/>
                        <a:cs typeface="Times New Roman"/>
                      </a:endParaRPr>
                    </a:p>
                  </a:txBody>
                  <a:tcPr marL="68580" marR="68580" marT="0" marB="0"/>
                </a:tc>
              </a:tr>
              <a:tr h="468052">
                <a:tc>
                  <a:txBody>
                    <a:bodyPr/>
                    <a:lstStyle/>
                    <a:p>
                      <a:pPr algn="ctr">
                        <a:lnSpc>
                          <a:spcPct val="115000"/>
                        </a:lnSpc>
                        <a:spcAft>
                          <a:spcPts val="0"/>
                        </a:spcAft>
                      </a:pPr>
                      <a:r>
                        <a:rPr lang="en-AU" sz="1800">
                          <a:effectLst/>
                        </a:rPr>
                        <a:t>Electricity from fossil fuels</a:t>
                      </a:r>
                      <a:endParaRPr lang="en-AU" sz="2800">
                        <a:effectLst/>
                        <a:latin typeface="Calibri"/>
                        <a:ea typeface="Calibri"/>
                        <a:cs typeface="Times New Roman"/>
                      </a:endParaRPr>
                    </a:p>
                  </a:txBody>
                  <a:tcPr marL="68580" marR="68580" marT="0" marB="0"/>
                </a:tc>
                <a:tc>
                  <a:txBody>
                    <a:bodyPr/>
                    <a:lstStyle/>
                    <a:p>
                      <a:pPr algn="ctr">
                        <a:lnSpc>
                          <a:spcPct val="115000"/>
                        </a:lnSpc>
                        <a:spcAft>
                          <a:spcPts val="0"/>
                        </a:spcAft>
                      </a:pPr>
                      <a:r>
                        <a:rPr lang="en-AU" sz="2400" b="1" dirty="0">
                          <a:solidFill>
                            <a:schemeClr val="tx1"/>
                          </a:solidFill>
                          <a:effectLst/>
                        </a:rPr>
                        <a:t>754.8</a:t>
                      </a:r>
                      <a:endParaRPr lang="en-AU" sz="3600" b="1" dirty="0">
                        <a:solidFill>
                          <a:schemeClr val="tx1"/>
                        </a:solidFill>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1852380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3800" dirty="0" smtClean="0"/>
              <a:t>Key electricity information in that Chart</a:t>
            </a:r>
            <a:endParaRPr lang="en-AU" sz="3800" dirty="0"/>
          </a:p>
        </p:txBody>
      </p:sp>
      <p:sp>
        <p:nvSpPr>
          <p:cNvPr id="3" name="Content Placeholder 2"/>
          <p:cNvSpPr>
            <a:spLocks noGrp="1"/>
          </p:cNvSpPr>
          <p:nvPr>
            <p:ph idx="1"/>
          </p:nvPr>
        </p:nvSpPr>
        <p:spPr>
          <a:xfrm>
            <a:off x="467544" y="1628800"/>
            <a:ext cx="8229600" cy="4525963"/>
          </a:xfrm>
        </p:spPr>
        <p:txBody>
          <a:bodyPr>
            <a:normAutofit fontScale="85000" lnSpcReduction="10000"/>
          </a:bodyPr>
          <a:lstStyle/>
          <a:p>
            <a:r>
              <a:rPr lang="en-AU" dirty="0" smtClean="0"/>
              <a:t>It gives primary energy in form of fossil fuels</a:t>
            </a:r>
          </a:p>
          <a:p>
            <a:r>
              <a:rPr lang="en-AU" dirty="0" smtClean="0"/>
              <a:t>And it give total electricity from fossil fuels, from these steps:</a:t>
            </a:r>
          </a:p>
          <a:p>
            <a:r>
              <a:rPr lang="en-AU" dirty="0" smtClean="0"/>
              <a:t>Total electricity consumption: </a:t>
            </a:r>
            <a:r>
              <a:rPr lang="en-AU" b="1" dirty="0" smtClean="0">
                <a:solidFill>
                  <a:srgbClr val="C00000"/>
                </a:solidFill>
              </a:rPr>
              <a:t>954.4 PJ</a:t>
            </a:r>
          </a:p>
          <a:p>
            <a:r>
              <a:rPr lang="en-AU" dirty="0" smtClean="0"/>
              <a:t>Renewable electricity: </a:t>
            </a:r>
            <a:r>
              <a:rPr lang="en-AU" b="1" dirty="0" smtClean="0">
                <a:solidFill>
                  <a:srgbClr val="C00000"/>
                </a:solidFill>
              </a:rPr>
              <a:t>199.6 PJ (</a:t>
            </a:r>
            <a:r>
              <a:rPr lang="en-AU" dirty="0" smtClean="0"/>
              <a:t>of which solar + wind = </a:t>
            </a:r>
            <a:r>
              <a:rPr lang="en-AU" b="1" dirty="0" smtClean="0">
                <a:solidFill>
                  <a:srgbClr val="C00000"/>
                </a:solidFill>
              </a:rPr>
              <a:t>134.8 PJ</a:t>
            </a:r>
            <a:r>
              <a:rPr lang="en-AU" dirty="0" smtClean="0"/>
              <a:t>)</a:t>
            </a:r>
            <a:endParaRPr lang="en-AU" b="1" dirty="0" smtClean="0">
              <a:solidFill>
                <a:srgbClr val="C00000"/>
              </a:solidFill>
            </a:endParaRPr>
          </a:p>
          <a:p>
            <a:r>
              <a:rPr lang="en-AU" dirty="0" smtClean="0"/>
              <a:t>By difference, electricity </a:t>
            </a:r>
            <a:r>
              <a:rPr lang="en-AU" dirty="0"/>
              <a:t>from fossil fuels: </a:t>
            </a:r>
            <a:r>
              <a:rPr lang="en-AU" b="1" dirty="0">
                <a:solidFill>
                  <a:srgbClr val="C00000"/>
                </a:solidFill>
              </a:rPr>
              <a:t>754.8 </a:t>
            </a:r>
            <a:r>
              <a:rPr lang="en-AU" b="1" dirty="0" smtClean="0">
                <a:solidFill>
                  <a:srgbClr val="C00000"/>
                </a:solidFill>
              </a:rPr>
              <a:t>PJ</a:t>
            </a:r>
          </a:p>
          <a:p>
            <a:r>
              <a:rPr lang="en-AU" dirty="0" smtClean="0"/>
              <a:t>Which means electricity comprises </a:t>
            </a:r>
            <a:r>
              <a:rPr lang="en-AU" b="1" dirty="0" smtClean="0">
                <a:solidFill>
                  <a:srgbClr val="C00000"/>
                </a:solidFill>
              </a:rPr>
              <a:t>20.9% renewables </a:t>
            </a:r>
            <a:r>
              <a:rPr lang="en-AU" dirty="0" smtClean="0"/>
              <a:t>or </a:t>
            </a:r>
            <a:r>
              <a:rPr lang="en-AU" b="1" dirty="0" smtClean="0">
                <a:solidFill>
                  <a:srgbClr val="C00000"/>
                </a:solidFill>
              </a:rPr>
              <a:t>14.1% for just solar + wind</a:t>
            </a:r>
          </a:p>
          <a:p>
            <a:r>
              <a:rPr lang="en-AU" dirty="0" smtClean="0"/>
              <a:t>These are the same as published data </a:t>
            </a:r>
            <a:r>
              <a:rPr lang="en-AU" sz="3300" b="1" dirty="0" smtClean="0">
                <a:solidFill>
                  <a:srgbClr val="00B050"/>
                </a:solidFill>
                <a:sym typeface="Wingdings" panose="05000000000000000000" pitchFamily="2" charset="2"/>
              </a:rPr>
              <a:t></a:t>
            </a:r>
            <a:r>
              <a:rPr lang="en-AU" b="1" dirty="0" smtClean="0">
                <a:solidFill>
                  <a:srgbClr val="C00000"/>
                </a:solidFill>
              </a:rPr>
              <a:t>   </a:t>
            </a:r>
          </a:p>
          <a:p>
            <a:endParaRPr lang="en-AU" sz="1200" b="1" dirty="0" smtClean="0">
              <a:solidFill>
                <a:srgbClr val="C00000"/>
              </a:solidFill>
            </a:endParaRPr>
          </a:p>
          <a:p>
            <a:pPr marL="0" indent="0">
              <a:buNone/>
            </a:pPr>
            <a:r>
              <a:rPr lang="en-AU" sz="100" dirty="0" smtClean="0"/>
              <a:t>[</a:t>
            </a:r>
          </a:p>
          <a:p>
            <a:pPr marL="0" indent="0">
              <a:buNone/>
            </a:pPr>
            <a:endParaRPr lang="en-AU" sz="100" dirty="0"/>
          </a:p>
          <a:p>
            <a:pPr marL="0" indent="0">
              <a:buNone/>
            </a:pPr>
            <a:endParaRPr lang="en-AU" sz="100" dirty="0" smtClean="0"/>
          </a:p>
          <a:p>
            <a:pPr marL="0" indent="0">
              <a:buNone/>
            </a:pPr>
            <a:endParaRPr lang="en-AU" sz="100" dirty="0"/>
          </a:p>
          <a:p>
            <a:pPr marL="0" indent="0">
              <a:buNone/>
            </a:pPr>
            <a:endParaRPr lang="en-AU" sz="100" dirty="0" smtClean="0"/>
          </a:p>
          <a:p>
            <a:pPr marL="0" indent="0">
              <a:buNone/>
            </a:pPr>
            <a:endParaRPr lang="en-AU" sz="2200" dirty="0" smtClean="0"/>
          </a:p>
        </p:txBody>
      </p:sp>
    </p:spTree>
    <p:extLst>
      <p:ext uri="{BB962C8B-B14F-4D97-AF65-F5344CB8AC3E}">
        <p14:creationId xmlns:p14="http://schemas.microsoft.com/office/powerpoint/2010/main" val="3156314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AU" dirty="0" smtClean="0"/>
              <a:t>Who </a:t>
            </a:r>
            <a:r>
              <a:rPr lang="en-AU" dirty="0"/>
              <a:t>am </a:t>
            </a:r>
            <a:r>
              <a:rPr lang="en-AU" dirty="0" smtClean="0"/>
              <a:t>I?</a:t>
            </a:r>
            <a:endParaRPr lang="en-AU" dirty="0"/>
          </a:p>
        </p:txBody>
      </p:sp>
      <p:sp>
        <p:nvSpPr>
          <p:cNvPr id="6" name="Content Placeholder 5"/>
          <p:cNvSpPr>
            <a:spLocks noGrp="1"/>
          </p:cNvSpPr>
          <p:nvPr>
            <p:ph idx="1"/>
          </p:nvPr>
        </p:nvSpPr>
        <p:spPr/>
        <p:txBody>
          <a:bodyPr>
            <a:normAutofit/>
          </a:bodyPr>
          <a:lstStyle/>
          <a:p>
            <a:r>
              <a:rPr lang="en-AU" sz="2800" dirty="0" smtClean="0"/>
              <a:t>At </a:t>
            </a:r>
            <a:r>
              <a:rPr lang="en-AU" sz="2800" dirty="0" smtClean="0"/>
              <a:t>heart a traditional sceptical scientist, </a:t>
            </a:r>
            <a:r>
              <a:rPr lang="en-AU" sz="2800" dirty="0" smtClean="0"/>
              <a:t>researcher, mainly in basi</a:t>
            </a:r>
            <a:r>
              <a:rPr lang="en-AU" sz="2800" dirty="0" smtClean="0"/>
              <a:t>c science</a:t>
            </a:r>
            <a:endParaRPr lang="en-AU" sz="2800" dirty="0"/>
          </a:p>
          <a:p>
            <a:r>
              <a:rPr lang="en-AU" sz="2800" dirty="0" smtClean="0"/>
              <a:t>Electrochemistry </a:t>
            </a:r>
            <a:r>
              <a:rPr lang="en-AU" sz="2800" dirty="0" smtClean="0"/>
              <a:t>– </a:t>
            </a:r>
            <a:r>
              <a:rPr lang="en-AU" sz="2800" dirty="0" smtClean="0"/>
              <a:t>that’s about batteries</a:t>
            </a:r>
            <a:r>
              <a:rPr lang="en-AU" sz="2800" dirty="0" smtClean="0"/>
              <a:t>, fuel cells, metal extraction and refining, corrosion</a:t>
            </a:r>
          </a:p>
          <a:p>
            <a:r>
              <a:rPr lang="en-AU" sz="2800" dirty="0" smtClean="0"/>
              <a:t>10 years running CSIRO minerals division where science met heavy industrial </a:t>
            </a:r>
            <a:r>
              <a:rPr lang="en-AU" sz="2800" dirty="0" smtClean="0"/>
              <a:t>processing</a:t>
            </a:r>
          </a:p>
          <a:p>
            <a:r>
              <a:rPr lang="en-AU" sz="2800" dirty="0" smtClean="0"/>
              <a:t>Not an energy </a:t>
            </a:r>
            <a:r>
              <a:rPr lang="en-AU" sz="2800" dirty="0"/>
              <a:t>campaigner or an </a:t>
            </a:r>
            <a:r>
              <a:rPr lang="en-AU" sz="2800" dirty="0" smtClean="0"/>
              <a:t>activist</a:t>
            </a:r>
            <a:endParaRPr lang="en-AU" sz="2800" dirty="0" smtClean="0"/>
          </a:p>
          <a:p>
            <a:r>
              <a:rPr lang="en-AU" sz="2800" dirty="0" smtClean="0"/>
              <a:t>But long </a:t>
            </a:r>
            <a:r>
              <a:rPr lang="en-AU" sz="2800" dirty="0"/>
              <a:t>term interest in energy </a:t>
            </a:r>
            <a:r>
              <a:rPr lang="en-AU" sz="2800" dirty="0" smtClean="0"/>
              <a:t>matters …..</a:t>
            </a:r>
            <a:endParaRPr lang="en-AU" sz="2800" dirty="0"/>
          </a:p>
          <a:p>
            <a:endParaRPr lang="en-AU" sz="2800" dirty="0" smtClean="0"/>
          </a:p>
          <a:p>
            <a:endParaRPr lang="en-AU" sz="2800" dirty="0"/>
          </a:p>
        </p:txBody>
      </p:sp>
    </p:spTree>
    <p:extLst>
      <p:ext uri="{BB962C8B-B14F-4D97-AF65-F5344CB8AC3E}">
        <p14:creationId xmlns:p14="http://schemas.microsoft.com/office/powerpoint/2010/main" val="69685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sp>
        <p:nvSpPr>
          <p:cNvPr id="3" name="Content Placeholder 2"/>
          <p:cNvSpPr>
            <a:spLocks noGrp="1"/>
          </p:cNvSpPr>
          <p:nvPr>
            <p:ph idx="1"/>
          </p:nvPr>
        </p:nvSpPr>
        <p:spPr/>
        <p:txBody>
          <a:bodyPr>
            <a:normAutofit lnSpcReduction="10000"/>
          </a:bodyPr>
          <a:lstStyle/>
          <a:p>
            <a:r>
              <a:rPr lang="en-AU" sz="2800" dirty="0" smtClean="0"/>
              <a:t>The chart also lets us work out how much fossil fuels went into generating that FF electricity</a:t>
            </a:r>
          </a:p>
          <a:p>
            <a:r>
              <a:rPr lang="en-AU" sz="2800" dirty="0" smtClean="0"/>
              <a:t>FF electricity = 754.8 PJ</a:t>
            </a:r>
          </a:p>
          <a:p>
            <a:r>
              <a:rPr lang="en-AU" sz="2800" dirty="0" smtClean="0"/>
              <a:t>Efficiency of thermal generation in Australia = 33% (this is an estimate using global average, Australia’s higher coal usage, </a:t>
            </a:r>
            <a:r>
              <a:rPr lang="en-AU" sz="2800" dirty="0" err="1" smtClean="0"/>
              <a:t>etc</a:t>
            </a:r>
            <a:r>
              <a:rPr lang="en-AU" sz="2800" dirty="0" smtClean="0"/>
              <a:t>)</a:t>
            </a:r>
          </a:p>
          <a:p>
            <a:r>
              <a:rPr lang="en-AU" sz="2800" dirty="0"/>
              <a:t>So 754.8/0.33 = 2287 PJ fossil </a:t>
            </a:r>
            <a:r>
              <a:rPr lang="en-AU" sz="2800" dirty="0" smtClean="0"/>
              <a:t>fuels was </a:t>
            </a:r>
            <a:r>
              <a:rPr lang="en-AU" sz="2800" dirty="0"/>
              <a:t>used in power generation</a:t>
            </a:r>
          </a:p>
          <a:p>
            <a:r>
              <a:rPr lang="en-AU" sz="2800" dirty="0" smtClean="0"/>
              <a:t>And the balance of the original 6210 PJ, i.e. </a:t>
            </a:r>
            <a:r>
              <a:rPr lang="en-AU" sz="2800" dirty="0"/>
              <a:t>3923 PJ (63%) fossil fuels was NOT used in power </a:t>
            </a:r>
            <a:r>
              <a:rPr lang="en-AU" sz="2800" dirty="0" smtClean="0"/>
              <a:t>stations </a:t>
            </a:r>
            <a:endParaRPr lang="en-AU" dirty="0"/>
          </a:p>
        </p:txBody>
      </p:sp>
    </p:spTree>
    <p:extLst>
      <p:ext uri="{BB962C8B-B14F-4D97-AF65-F5344CB8AC3E}">
        <p14:creationId xmlns:p14="http://schemas.microsoft.com/office/powerpoint/2010/main" val="2193281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sp>
        <p:nvSpPr>
          <p:cNvPr id="3" name="Content Placeholder 2"/>
          <p:cNvSpPr>
            <a:spLocks noGrp="1"/>
          </p:cNvSpPr>
          <p:nvPr>
            <p:ph idx="1"/>
          </p:nvPr>
        </p:nvSpPr>
        <p:spPr>
          <a:xfrm>
            <a:off x="395536" y="1124744"/>
            <a:ext cx="8229600" cy="4525963"/>
          </a:xfrm>
        </p:spPr>
        <p:txBody>
          <a:bodyPr>
            <a:noAutofit/>
          </a:bodyPr>
          <a:lstStyle/>
          <a:p>
            <a:r>
              <a:rPr lang="en-AU" dirty="0" smtClean="0"/>
              <a:t>So how could cleaning up that electricity supply with 954.4 PJ of say solar + wind electricity get rid of fossil fuels?</a:t>
            </a:r>
          </a:p>
          <a:p>
            <a:r>
              <a:rPr lang="en-AU" dirty="0" smtClean="0"/>
              <a:t>Answer: It can’t</a:t>
            </a:r>
          </a:p>
          <a:p>
            <a:r>
              <a:rPr lang="en-AU" dirty="0" smtClean="0"/>
              <a:t>If tonight by magic we replaced our electricity systems with 954.4 PJ renewables (that’s 100%), tomorrow we would still be stuck with </a:t>
            </a:r>
            <a:r>
              <a:rPr lang="en-AU" dirty="0"/>
              <a:t>3923 </a:t>
            </a:r>
            <a:r>
              <a:rPr lang="en-AU" dirty="0" smtClean="0"/>
              <a:t>PJ fossil fuels</a:t>
            </a:r>
          </a:p>
          <a:p>
            <a:r>
              <a:rPr lang="en-AU" dirty="0" smtClean="0"/>
              <a:t>And that’s the problem with the 100% renewables target </a:t>
            </a:r>
            <a:endParaRPr lang="en-AU" dirty="0"/>
          </a:p>
        </p:txBody>
      </p:sp>
    </p:spTree>
    <p:extLst>
      <p:ext uri="{BB962C8B-B14F-4D97-AF65-F5344CB8AC3E}">
        <p14:creationId xmlns:p14="http://schemas.microsoft.com/office/powerpoint/2010/main" val="3353518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AU" dirty="0"/>
          </a:p>
        </p:txBody>
      </p:sp>
      <p:sp>
        <p:nvSpPr>
          <p:cNvPr id="3" name="Content Placeholder 2"/>
          <p:cNvSpPr>
            <a:spLocks noGrp="1"/>
          </p:cNvSpPr>
          <p:nvPr>
            <p:ph idx="1"/>
          </p:nvPr>
        </p:nvSpPr>
        <p:spPr>
          <a:xfrm>
            <a:off x="467544" y="1772816"/>
            <a:ext cx="8229600" cy="4525963"/>
          </a:xfrm>
        </p:spPr>
        <p:txBody>
          <a:bodyPr/>
          <a:lstStyle/>
          <a:p>
            <a:r>
              <a:rPr lang="en-AU" dirty="0" smtClean="0"/>
              <a:t>“100% renewables” did NOT eliminate fossil fuels.</a:t>
            </a:r>
          </a:p>
          <a:p>
            <a:r>
              <a:rPr lang="en-AU" dirty="0" smtClean="0"/>
              <a:t>It failed, by a big margin.</a:t>
            </a:r>
          </a:p>
          <a:p>
            <a:r>
              <a:rPr lang="en-AU" dirty="0" smtClean="0"/>
              <a:t>So it’s very unlikely to have eliminated CO</a:t>
            </a:r>
            <a:r>
              <a:rPr lang="en-AU" baseline="-25000" dirty="0" smtClean="0"/>
              <a:t>2 </a:t>
            </a:r>
            <a:r>
              <a:rPr lang="en-AU" dirty="0" smtClean="0"/>
              <a:t>  emissions.</a:t>
            </a:r>
          </a:p>
          <a:p>
            <a:r>
              <a:rPr lang="en-AU" dirty="0" smtClean="0"/>
              <a:t>What happens </a:t>
            </a:r>
            <a:r>
              <a:rPr lang="en-AU" dirty="0" smtClean="0"/>
              <a:t>with</a:t>
            </a:r>
            <a:r>
              <a:rPr lang="en-AU" dirty="0" smtClean="0"/>
              <a:t> </a:t>
            </a:r>
            <a:r>
              <a:rPr lang="en-AU" dirty="0" smtClean="0"/>
              <a:t>those fossil fuels?</a:t>
            </a:r>
            <a:endParaRPr lang="en-AU" dirty="0"/>
          </a:p>
        </p:txBody>
      </p:sp>
    </p:spTree>
    <p:extLst>
      <p:ext uri="{BB962C8B-B14F-4D97-AF65-F5344CB8AC3E}">
        <p14:creationId xmlns:p14="http://schemas.microsoft.com/office/powerpoint/2010/main" val="1271567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AU" dirty="0" smtClean="0"/>
              <a:t>Other major uses of fossil fuels</a:t>
            </a:r>
            <a:endParaRPr lang="en-AU" dirty="0"/>
          </a:p>
        </p:txBody>
      </p:sp>
      <p:sp>
        <p:nvSpPr>
          <p:cNvPr id="6" name="Content Placeholder 5"/>
          <p:cNvSpPr>
            <a:spLocks noGrp="1"/>
          </p:cNvSpPr>
          <p:nvPr>
            <p:ph idx="1"/>
          </p:nvPr>
        </p:nvSpPr>
        <p:spPr/>
        <p:txBody>
          <a:bodyPr/>
          <a:lstStyle/>
          <a:p>
            <a:r>
              <a:rPr lang="en-AU" dirty="0" smtClean="0"/>
              <a:t>Transportation</a:t>
            </a:r>
          </a:p>
          <a:p>
            <a:r>
              <a:rPr lang="en-AU" dirty="0" smtClean="0"/>
              <a:t>Building heating</a:t>
            </a:r>
          </a:p>
          <a:p>
            <a:r>
              <a:rPr lang="en-AU" dirty="0" smtClean="0"/>
              <a:t>Cement kilns</a:t>
            </a:r>
          </a:p>
          <a:p>
            <a:r>
              <a:rPr lang="en-AU" dirty="0" smtClean="0"/>
              <a:t>Blast furnaces – steelmaking</a:t>
            </a:r>
          </a:p>
          <a:p>
            <a:r>
              <a:rPr lang="en-AU" dirty="0" smtClean="0"/>
              <a:t>Feedstocks for petrochemicals industry</a:t>
            </a:r>
          </a:p>
          <a:p>
            <a:r>
              <a:rPr lang="en-AU" dirty="0" smtClean="0"/>
              <a:t>Sankey diagram </a:t>
            </a:r>
            <a:r>
              <a:rPr lang="en-AU" dirty="0" smtClean="0">
                <a:sym typeface="Wingdings" panose="05000000000000000000" pitchFamily="2" charset="2"/>
              </a:rPr>
              <a:t> (don’t try to read it, just accept there’s a huge range of essential petrochemical products)  </a:t>
            </a:r>
            <a:endParaRPr lang="en-AU" dirty="0" smtClean="0"/>
          </a:p>
          <a:p>
            <a:endParaRPr lang="en-AU" dirty="0" smtClean="0"/>
          </a:p>
          <a:p>
            <a:endParaRPr lang="en-AU" dirty="0"/>
          </a:p>
        </p:txBody>
      </p:sp>
    </p:spTree>
    <p:extLst>
      <p:ext uri="{BB962C8B-B14F-4D97-AF65-F5344CB8AC3E}">
        <p14:creationId xmlns:p14="http://schemas.microsoft.com/office/powerpoint/2010/main" val="3735136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sz="3100" dirty="0" smtClean="0"/>
              <a:t>FF mass flows in chemical and petrochemical industry</a:t>
            </a:r>
            <a:r>
              <a:rPr lang="en-AU" dirty="0" smtClean="0"/>
              <a:t/>
            </a:r>
            <a:br>
              <a:rPr lang="en-AU" dirty="0" smtClean="0"/>
            </a:br>
            <a:r>
              <a:rPr lang="en-AU" sz="900" dirty="0">
                <a:hlinkClick r:id="rId2"/>
              </a:rPr>
              <a:t>https://pubs.acs.org/na101/home/literatum/publisher/achs/journals/content/esthag/2018/esthag.2018.52.issue-4/acs.est.7b04573/20180310/images/large/es-2017-04573e_0001.jpeg</a:t>
            </a:r>
            <a:endParaRPr lang="en-AU" sz="900"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83568" y="1196752"/>
            <a:ext cx="7776864" cy="5395730"/>
          </a:xfrm>
        </p:spPr>
      </p:pic>
    </p:spTree>
    <p:extLst>
      <p:ext uri="{BB962C8B-B14F-4D97-AF65-F5344CB8AC3E}">
        <p14:creationId xmlns:p14="http://schemas.microsoft.com/office/powerpoint/2010/main" val="30587348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3200" dirty="0" smtClean="0"/>
              <a:t>Some big items in the list</a:t>
            </a:r>
            <a:endParaRPr lang="en-AU" sz="3200" dirty="0"/>
          </a:p>
        </p:txBody>
      </p:sp>
      <p:sp>
        <p:nvSpPr>
          <p:cNvPr id="3" name="Content Placeholder 2"/>
          <p:cNvSpPr>
            <a:spLocks noGrp="1"/>
          </p:cNvSpPr>
          <p:nvPr>
            <p:ph sz="half" idx="1"/>
          </p:nvPr>
        </p:nvSpPr>
        <p:spPr/>
        <p:txBody>
          <a:bodyPr>
            <a:normAutofit fontScale="92500" lnSpcReduction="10000"/>
          </a:bodyPr>
          <a:lstStyle/>
          <a:p>
            <a:r>
              <a:rPr lang="en-AU" dirty="0" smtClean="0"/>
              <a:t>Ammonia </a:t>
            </a:r>
          </a:p>
          <a:p>
            <a:r>
              <a:rPr lang="en-AU" dirty="0" smtClean="0"/>
              <a:t>Nitric acid</a:t>
            </a:r>
          </a:p>
          <a:p>
            <a:r>
              <a:rPr lang="en-AU" dirty="0" smtClean="0"/>
              <a:t>Fertilisers</a:t>
            </a:r>
          </a:p>
          <a:p>
            <a:r>
              <a:rPr lang="en-AU" dirty="0" smtClean="0"/>
              <a:t>Explosives</a:t>
            </a:r>
          </a:p>
          <a:p>
            <a:r>
              <a:rPr lang="en-AU" dirty="0" smtClean="0"/>
              <a:t>Ethylene </a:t>
            </a:r>
          </a:p>
          <a:p>
            <a:r>
              <a:rPr lang="en-AU" dirty="0" smtClean="0"/>
              <a:t>Propylene</a:t>
            </a:r>
          </a:p>
          <a:p>
            <a:r>
              <a:rPr lang="en-AU" dirty="0" smtClean="0"/>
              <a:t>PVC</a:t>
            </a:r>
          </a:p>
          <a:p>
            <a:r>
              <a:rPr lang="en-AU" dirty="0" smtClean="0"/>
              <a:t>Thermoplastics</a:t>
            </a:r>
          </a:p>
          <a:p>
            <a:r>
              <a:rPr lang="en-AU" dirty="0" smtClean="0"/>
              <a:t>Fibres</a:t>
            </a:r>
          </a:p>
          <a:p>
            <a:r>
              <a:rPr lang="en-AU" dirty="0" smtClean="0"/>
              <a:t>Solvents</a:t>
            </a:r>
          </a:p>
          <a:p>
            <a:endParaRPr lang="en-AU" dirty="0"/>
          </a:p>
        </p:txBody>
      </p:sp>
      <p:sp>
        <p:nvSpPr>
          <p:cNvPr id="4" name="Content Placeholder 3"/>
          <p:cNvSpPr>
            <a:spLocks noGrp="1"/>
          </p:cNvSpPr>
          <p:nvPr>
            <p:ph sz="half" idx="2"/>
          </p:nvPr>
        </p:nvSpPr>
        <p:spPr/>
        <p:txBody>
          <a:bodyPr>
            <a:normAutofit fontScale="92500" lnSpcReduction="10000"/>
          </a:bodyPr>
          <a:lstStyle/>
          <a:p>
            <a:r>
              <a:rPr lang="en-AU" dirty="0" smtClean="0"/>
              <a:t>Polystyrene</a:t>
            </a:r>
          </a:p>
          <a:p>
            <a:r>
              <a:rPr lang="en-AU" dirty="0" smtClean="0"/>
              <a:t>Polyethylene</a:t>
            </a:r>
          </a:p>
          <a:p>
            <a:r>
              <a:rPr lang="en-AU" dirty="0" smtClean="0"/>
              <a:t>Urea</a:t>
            </a:r>
          </a:p>
          <a:p>
            <a:r>
              <a:rPr lang="en-AU" dirty="0" smtClean="0"/>
              <a:t>Ammonium phosphate</a:t>
            </a:r>
          </a:p>
          <a:p>
            <a:r>
              <a:rPr lang="en-AU" dirty="0" smtClean="0"/>
              <a:t>Ammonium nitrate</a:t>
            </a:r>
          </a:p>
          <a:p>
            <a:r>
              <a:rPr lang="en-AU" dirty="0" smtClean="0"/>
              <a:t>Vinyl chloride</a:t>
            </a:r>
          </a:p>
          <a:p>
            <a:r>
              <a:rPr lang="en-AU" dirty="0" smtClean="0"/>
              <a:t>Styrene</a:t>
            </a:r>
          </a:p>
          <a:p>
            <a:r>
              <a:rPr lang="en-AU" dirty="0" smtClean="0"/>
              <a:t>Ethylene glycol</a:t>
            </a:r>
          </a:p>
          <a:p>
            <a:r>
              <a:rPr lang="en-AU" dirty="0" smtClean="0"/>
              <a:t>Polycarbonate</a:t>
            </a:r>
          </a:p>
          <a:p>
            <a:r>
              <a:rPr lang="en-AU" dirty="0" smtClean="0"/>
              <a:t>Nitroglycerine </a:t>
            </a:r>
          </a:p>
          <a:p>
            <a:endParaRPr lang="en-AU" dirty="0" smtClean="0"/>
          </a:p>
          <a:p>
            <a:endParaRPr lang="en-AU" dirty="0"/>
          </a:p>
        </p:txBody>
      </p:sp>
    </p:spTree>
    <p:extLst>
      <p:ext uri="{BB962C8B-B14F-4D97-AF65-F5344CB8AC3E}">
        <p14:creationId xmlns:p14="http://schemas.microsoft.com/office/powerpoint/2010/main" val="1200403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sz="3200" dirty="0" smtClean="0"/>
              <a:t>And there’s more!</a:t>
            </a:r>
            <a:br>
              <a:rPr lang="en-AU" sz="3200" dirty="0" smtClean="0"/>
            </a:br>
            <a:r>
              <a:rPr lang="en-AU" sz="2700" dirty="0" smtClean="0"/>
              <a:t>A fraction of 6000 petrochemical products</a:t>
            </a:r>
            <a:br>
              <a:rPr lang="en-AU" sz="2700" dirty="0" smtClean="0"/>
            </a:br>
            <a:r>
              <a:rPr lang="en-AU" sz="1100" dirty="0">
                <a:hlinkClick r:id="rId2"/>
              </a:rPr>
              <a:t>https://whgbetc.com/petro-products.pdf</a:t>
            </a:r>
            <a:endParaRPr lang="en-AU" sz="3200"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99592" y="1460947"/>
            <a:ext cx="7246918" cy="4993303"/>
          </a:xfrm>
        </p:spPr>
      </p:pic>
    </p:spTree>
    <p:extLst>
      <p:ext uri="{BB962C8B-B14F-4D97-AF65-F5344CB8AC3E}">
        <p14:creationId xmlns:p14="http://schemas.microsoft.com/office/powerpoint/2010/main" val="42231501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143000"/>
          </a:xfrm>
        </p:spPr>
        <p:txBody>
          <a:bodyPr>
            <a:noAutofit/>
          </a:bodyPr>
          <a:lstStyle/>
          <a:p>
            <a:r>
              <a:rPr lang="en-AU" sz="3200" b="1" dirty="0" smtClean="0">
                <a:solidFill>
                  <a:srgbClr val="C00000"/>
                </a:solidFill>
              </a:rPr>
              <a:t>THE KEY MESSAGE</a:t>
            </a:r>
            <a:br>
              <a:rPr lang="en-AU" sz="3200" b="1" dirty="0" smtClean="0">
                <a:solidFill>
                  <a:srgbClr val="C00000"/>
                </a:solidFill>
              </a:rPr>
            </a:br>
            <a:r>
              <a:rPr lang="en-AU" sz="2600" b="1" dirty="0" smtClean="0">
                <a:solidFill>
                  <a:srgbClr val="C00000"/>
                </a:solidFill>
              </a:rPr>
              <a:t>In 2019 63% (3923 PJ) of Australia’s fossil fuel supply was NOT used to generate electricity</a:t>
            </a:r>
            <a:endParaRPr lang="en-AU" sz="2600" b="1" dirty="0">
              <a:solidFill>
                <a:srgbClr val="C00000"/>
              </a:solidFill>
            </a:endParaRPr>
          </a:p>
        </p:txBody>
      </p:sp>
      <p:sp>
        <p:nvSpPr>
          <p:cNvPr id="3" name="Content Placeholder 2"/>
          <p:cNvSpPr>
            <a:spLocks noGrp="1"/>
          </p:cNvSpPr>
          <p:nvPr>
            <p:ph idx="1"/>
          </p:nvPr>
        </p:nvSpPr>
        <p:spPr>
          <a:xfrm>
            <a:off x="539552" y="2060848"/>
            <a:ext cx="8229600" cy="4525963"/>
          </a:xfrm>
        </p:spPr>
        <p:txBody>
          <a:bodyPr>
            <a:normAutofit lnSpcReduction="10000"/>
          </a:bodyPr>
          <a:lstStyle/>
          <a:p>
            <a:r>
              <a:rPr lang="en-AU" sz="2800" dirty="0" smtClean="0"/>
              <a:t>A 100% renewables electricity supply as now conceived leaves 63% of fossil fuels untouched</a:t>
            </a:r>
          </a:p>
          <a:p>
            <a:r>
              <a:rPr lang="en-AU" sz="2800" dirty="0"/>
              <a:t>A 100% renewables electricity supply </a:t>
            </a:r>
            <a:r>
              <a:rPr lang="en-AU" sz="2800" dirty="0" smtClean="0"/>
              <a:t>cannot meet primary objectives of a climate/energy policy – zero fossil fuels, zero emissions  </a:t>
            </a:r>
          </a:p>
          <a:p>
            <a:r>
              <a:rPr lang="en-AU" sz="2800" dirty="0" smtClean="0"/>
              <a:t>The whole concept of clean energy targets must be revised</a:t>
            </a:r>
          </a:p>
          <a:p>
            <a:r>
              <a:rPr lang="en-AU" sz="2800" dirty="0" smtClean="0"/>
              <a:t>Those targets must be much larger to cover all fossil fuel uses and give rise to an all-electric Australia, as part of the Electric Planet</a:t>
            </a:r>
          </a:p>
        </p:txBody>
      </p:sp>
    </p:spTree>
    <p:extLst>
      <p:ext uri="{BB962C8B-B14F-4D97-AF65-F5344CB8AC3E}">
        <p14:creationId xmlns:p14="http://schemas.microsoft.com/office/powerpoint/2010/main" val="18534939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29600" cy="1143000"/>
          </a:xfrm>
        </p:spPr>
        <p:txBody>
          <a:bodyPr>
            <a:normAutofit fontScale="90000"/>
          </a:bodyPr>
          <a:lstStyle/>
          <a:p>
            <a:r>
              <a:rPr lang="en-AU" dirty="0" smtClean="0"/>
              <a:t>Now we can see the main hurdles on the track towards zero emissions </a:t>
            </a:r>
            <a:endParaRPr lang="en-AU" dirty="0"/>
          </a:p>
        </p:txBody>
      </p:sp>
      <p:sp>
        <p:nvSpPr>
          <p:cNvPr id="3" name="Content Placeholder 2"/>
          <p:cNvSpPr>
            <a:spLocks noGrp="1"/>
          </p:cNvSpPr>
          <p:nvPr>
            <p:ph idx="1"/>
          </p:nvPr>
        </p:nvSpPr>
        <p:spPr>
          <a:xfrm>
            <a:off x="395536" y="2276872"/>
            <a:ext cx="8229600" cy="4525963"/>
          </a:xfrm>
        </p:spPr>
        <p:txBody>
          <a:bodyPr/>
          <a:lstStyle/>
          <a:p>
            <a:pPr marL="514350" indent="-514350">
              <a:buFont typeface="+mj-lt"/>
              <a:buAutoNum type="arabicPeriod"/>
            </a:pPr>
            <a:r>
              <a:rPr lang="en-AU" sz="2800" dirty="0"/>
              <a:t>“Electrifying” every use of fossil fuels</a:t>
            </a:r>
          </a:p>
          <a:p>
            <a:pPr marL="514350" indent="-514350">
              <a:buFont typeface="+mj-lt"/>
              <a:buAutoNum type="arabicPeriod"/>
            </a:pPr>
            <a:r>
              <a:rPr lang="en-AU" sz="2800" dirty="0"/>
              <a:t>Providing the huge additional quantity of clean electricity an all-electric economy will </a:t>
            </a:r>
            <a:r>
              <a:rPr lang="en-AU" sz="2800" dirty="0" smtClean="0"/>
              <a:t>need</a:t>
            </a:r>
          </a:p>
          <a:p>
            <a:pPr>
              <a:buFont typeface="Courier New" panose="02070309020205020404" pitchFamily="49" charset="0"/>
              <a:buChar char="o"/>
            </a:pPr>
            <a:r>
              <a:rPr lang="en-AU" sz="2800" dirty="0"/>
              <a:t>Ideally, targets based on practical alternative electrified routes for </a:t>
            </a:r>
            <a:r>
              <a:rPr lang="en-AU" sz="2800" b="1" dirty="0"/>
              <a:t>every</a:t>
            </a:r>
            <a:r>
              <a:rPr lang="en-AU" sz="2800" dirty="0"/>
              <a:t> fossil fuel use</a:t>
            </a:r>
          </a:p>
          <a:p>
            <a:pPr>
              <a:buFont typeface="Courier New" panose="02070309020205020404" pitchFamily="49" charset="0"/>
              <a:buChar char="o"/>
            </a:pPr>
            <a:r>
              <a:rPr lang="en-AU" sz="2800" dirty="0" smtClean="0"/>
              <a:t>Example – a case study for powering </a:t>
            </a:r>
            <a:r>
              <a:rPr lang="en-AU" sz="2800" dirty="0"/>
              <a:t>electric road </a:t>
            </a:r>
            <a:r>
              <a:rPr lang="en-AU" sz="2800" dirty="0" smtClean="0"/>
              <a:t>transport</a:t>
            </a:r>
            <a:endParaRPr lang="en-AU" dirty="0"/>
          </a:p>
        </p:txBody>
      </p:sp>
    </p:spTree>
    <p:extLst>
      <p:ext uri="{BB962C8B-B14F-4D97-AF65-F5344CB8AC3E}">
        <p14:creationId xmlns:p14="http://schemas.microsoft.com/office/powerpoint/2010/main" val="3168169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fontScale="90000"/>
          </a:bodyPr>
          <a:lstStyle/>
          <a:p>
            <a:r>
              <a:rPr lang="en-AU" sz="3600" dirty="0" smtClean="0"/>
              <a:t>Case study: Powering electric road transport</a:t>
            </a:r>
            <a:endParaRPr lang="en-AU" sz="36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7544" y="908720"/>
            <a:ext cx="8325312" cy="5742240"/>
          </a:xfrm>
        </p:spPr>
      </p:pic>
    </p:spTree>
    <p:extLst>
      <p:ext uri="{BB962C8B-B14F-4D97-AF65-F5344CB8AC3E}">
        <p14:creationId xmlns:p14="http://schemas.microsoft.com/office/powerpoint/2010/main" val="1035640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1770" y="908720"/>
            <a:ext cx="4211324" cy="5217443"/>
          </a:xfrm>
        </p:spPr>
      </p:pic>
      <p:sp>
        <p:nvSpPr>
          <p:cNvPr id="4" name="Content Placeholder 3"/>
          <p:cNvSpPr>
            <a:spLocks noGrp="1"/>
          </p:cNvSpPr>
          <p:nvPr>
            <p:ph sz="half" idx="2"/>
          </p:nvPr>
        </p:nvSpPr>
        <p:spPr/>
        <p:txBody>
          <a:bodyPr>
            <a:normAutofit/>
          </a:bodyPr>
          <a:lstStyle/>
          <a:p>
            <a:r>
              <a:rPr lang="en-AU" sz="2400" dirty="0" smtClean="0"/>
              <a:t>1977!</a:t>
            </a:r>
            <a:endParaRPr lang="en-AU" sz="2400" dirty="0"/>
          </a:p>
          <a:p>
            <a:r>
              <a:rPr lang="en-AU" sz="2400" dirty="0"/>
              <a:t>A Professor </a:t>
            </a:r>
            <a:r>
              <a:rPr lang="en-AU" sz="2400" dirty="0" smtClean="0"/>
              <a:t>had claimed </a:t>
            </a:r>
            <a:r>
              <a:rPr lang="en-AU" sz="2400" dirty="0"/>
              <a:t>that solar, wind, </a:t>
            </a:r>
            <a:r>
              <a:rPr lang="en-AU" sz="2400" dirty="0" smtClean="0"/>
              <a:t>tidal energy </a:t>
            </a:r>
            <a:r>
              <a:rPr lang="en-AU" sz="2400" dirty="0"/>
              <a:t>sources are </a:t>
            </a:r>
            <a:r>
              <a:rPr lang="en-AU" sz="2400" dirty="0" smtClean="0"/>
              <a:t>free</a:t>
            </a:r>
          </a:p>
          <a:p>
            <a:r>
              <a:rPr lang="en-AU" sz="2400" dirty="0" smtClean="0"/>
              <a:t>They aren’t </a:t>
            </a:r>
            <a:endParaRPr lang="en-AU" sz="2400" dirty="0"/>
          </a:p>
          <a:p>
            <a:r>
              <a:rPr lang="en-AU" sz="2400" dirty="0"/>
              <a:t>He said something about hydrogen being a source of </a:t>
            </a:r>
            <a:r>
              <a:rPr lang="en-AU" sz="2400" dirty="0" smtClean="0"/>
              <a:t>energy</a:t>
            </a:r>
          </a:p>
          <a:p>
            <a:r>
              <a:rPr lang="en-AU" sz="2400" dirty="0" smtClean="0"/>
              <a:t>It’s not</a:t>
            </a:r>
            <a:endParaRPr lang="en-AU" sz="2400" dirty="0"/>
          </a:p>
          <a:p>
            <a:r>
              <a:rPr lang="en-AU" sz="2400" dirty="0" smtClean="0"/>
              <a:t>Nothing much has changed</a:t>
            </a:r>
            <a:endParaRPr lang="en-AU" sz="2400" dirty="0"/>
          </a:p>
          <a:p>
            <a:pPr marL="0" indent="0">
              <a:buNone/>
            </a:pPr>
            <a:endParaRPr lang="en-AU" dirty="0" smtClean="0"/>
          </a:p>
          <a:p>
            <a:endParaRPr lang="en-AU" dirty="0"/>
          </a:p>
        </p:txBody>
      </p:sp>
    </p:spTree>
    <p:extLst>
      <p:ext uri="{BB962C8B-B14F-4D97-AF65-F5344CB8AC3E}">
        <p14:creationId xmlns:p14="http://schemas.microsoft.com/office/powerpoint/2010/main" val="353316705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sz="3600" dirty="0"/>
              <a:t>Case study: Powering electric road transport</a:t>
            </a:r>
          </a:p>
        </p:txBody>
      </p:sp>
      <p:sp>
        <p:nvSpPr>
          <p:cNvPr id="3" name="Content Placeholder 2"/>
          <p:cNvSpPr>
            <a:spLocks noGrp="1"/>
          </p:cNvSpPr>
          <p:nvPr>
            <p:ph idx="1"/>
          </p:nvPr>
        </p:nvSpPr>
        <p:spPr/>
        <p:txBody>
          <a:bodyPr/>
          <a:lstStyle/>
          <a:p>
            <a:r>
              <a:rPr lang="en-AU" dirty="0" smtClean="0"/>
              <a:t>Looks like good data</a:t>
            </a:r>
          </a:p>
          <a:p>
            <a:r>
              <a:rPr lang="en-AU" dirty="0" smtClean="0"/>
              <a:t>Fairly narrow spread of numbers for km/kWh</a:t>
            </a:r>
          </a:p>
          <a:p>
            <a:r>
              <a:rPr lang="en-AU" dirty="0" smtClean="0"/>
              <a:t>Range 4.2 to 6.5. Another set gives average 5.4</a:t>
            </a:r>
          </a:p>
          <a:p>
            <a:r>
              <a:rPr lang="en-AU" dirty="0" smtClean="0"/>
              <a:t>Let’s say 5 km/kWh, can’t be far out</a:t>
            </a:r>
          </a:p>
          <a:p>
            <a:r>
              <a:rPr lang="en-AU" dirty="0" smtClean="0"/>
              <a:t>15 million cars, national average 12,600 km</a:t>
            </a:r>
          </a:p>
          <a:p>
            <a:r>
              <a:rPr lang="en-AU" dirty="0" smtClean="0"/>
              <a:t>Electrical energy 136 PJ</a:t>
            </a:r>
            <a:endParaRPr lang="en-AU" dirty="0"/>
          </a:p>
        </p:txBody>
      </p:sp>
    </p:spTree>
    <p:extLst>
      <p:ext uri="{BB962C8B-B14F-4D97-AF65-F5344CB8AC3E}">
        <p14:creationId xmlns:p14="http://schemas.microsoft.com/office/powerpoint/2010/main" val="827196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sz="3600" dirty="0"/>
              <a:t>Case study: Powering electric road transport</a:t>
            </a:r>
            <a:endParaRPr lang="en-AU" dirty="0"/>
          </a:p>
        </p:txBody>
      </p:sp>
      <p:sp>
        <p:nvSpPr>
          <p:cNvPr id="3" name="Content Placeholder 2"/>
          <p:cNvSpPr>
            <a:spLocks noGrp="1"/>
          </p:cNvSpPr>
          <p:nvPr>
            <p:ph idx="1"/>
          </p:nvPr>
        </p:nvSpPr>
        <p:spPr/>
        <p:txBody>
          <a:bodyPr>
            <a:normAutofit/>
          </a:bodyPr>
          <a:lstStyle/>
          <a:p>
            <a:r>
              <a:rPr lang="en-AU" dirty="0" smtClean="0"/>
              <a:t>Commercial vehicles, heavy transport</a:t>
            </a:r>
          </a:p>
          <a:p>
            <a:r>
              <a:rPr lang="en-AU" dirty="0" smtClean="0"/>
              <a:t>US data for diesel vs petrol consumption suggest an extra 43% = 58 PJ</a:t>
            </a:r>
          </a:p>
          <a:p>
            <a:r>
              <a:rPr lang="en-AU" dirty="0" smtClean="0"/>
              <a:t>So private + commercial road transport would add 194 PJ electrical, or about another 20% on top of present 954 PJ</a:t>
            </a:r>
          </a:p>
          <a:p>
            <a:r>
              <a:rPr lang="en-AU" dirty="0" smtClean="0"/>
              <a:t>Still need to add rail, air, + ??</a:t>
            </a:r>
          </a:p>
          <a:p>
            <a:r>
              <a:rPr lang="en-AU" dirty="0" smtClean="0"/>
              <a:t>But that gives some </a:t>
            </a:r>
            <a:r>
              <a:rPr lang="en-AU" dirty="0" smtClean="0"/>
              <a:t>idea</a:t>
            </a:r>
            <a:endParaRPr lang="en-AU" dirty="0" smtClean="0"/>
          </a:p>
        </p:txBody>
      </p:sp>
    </p:spTree>
    <p:extLst>
      <p:ext uri="{BB962C8B-B14F-4D97-AF65-F5344CB8AC3E}">
        <p14:creationId xmlns:p14="http://schemas.microsoft.com/office/powerpoint/2010/main" val="3277398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sp>
        <p:nvSpPr>
          <p:cNvPr id="3" name="Content Placeholder 2"/>
          <p:cNvSpPr>
            <a:spLocks noGrp="1"/>
          </p:cNvSpPr>
          <p:nvPr>
            <p:ph idx="1"/>
          </p:nvPr>
        </p:nvSpPr>
        <p:spPr>
          <a:xfrm>
            <a:off x="683568" y="1916832"/>
            <a:ext cx="8229600" cy="4525963"/>
          </a:xfrm>
        </p:spPr>
        <p:txBody>
          <a:bodyPr/>
          <a:lstStyle/>
          <a:p>
            <a:r>
              <a:rPr lang="en-AU" sz="3000" dirty="0" smtClean="0"/>
              <a:t>Ideally, to get a reliable clean energy target a </a:t>
            </a:r>
            <a:r>
              <a:rPr lang="en-AU" sz="3000" dirty="0"/>
              <a:t>multitude of </a:t>
            </a:r>
            <a:r>
              <a:rPr lang="en-AU" sz="3000" dirty="0" smtClean="0"/>
              <a:t>such case </a:t>
            </a:r>
            <a:r>
              <a:rPr lang="en-AU" sz="3000" dirty="0"/>
              <a:t>studies would be </a:t>
            </a:r>
            <a:r>
              <a:rPr lang="en-AU" sz="3000" dirty="0" smtClean="0"/>
              <a:t>needed</a:t>
            </a:r>
            <a:endParaRPr lang="en-AU" sz="3000" dirty="0"/>
          </a:p>
          <a:p>
            <a:r>
              <a:rPr lang="en-AU" sz="3000" dirty="0" smtClean="0"/>
              <a:t>We can’t do it the ideal way</a:t>
            </a:r>
          </a:p>
          <a:p>
            <a:r>
              <a:rPr lang="en-AU" sz="3000" dirty="0" smtClean="0"/>
              <a:t>We need a target estimate soon</a:t>
            </a:r>
          </a:p>
          <a:p>
            <a:endParaRPr lang="en-AU" dirty="0" smtClean="0"/>
          </a:p>
          <a:p>
            <a:endParaRPr lang="en-AU" dirty="0"/>
          </a:p>
        </p:txBody>
      </p:sp>
    </p:spTree>
    <p:extLst>
      <p:ext uri="{BB962C8B-B14F-4D97-AF65-F5344CB8AC3E}">
        <p14:creationId xmlns:p14="http://schemas.microsoft.com/office/powerpoint/2010/main" val="29016583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Here’s one way to tackle the problem</a:t>
            </a:r>
            <a:endParaRPr lang="en-AU" dirty="0"/>
          </a:p>
        </p:txBody>
      </p:sp>
      <p:sp>
        <p:nvSpPr>
          <p:cNvPr id="3" name="Content Placeholder 2"/>
          <p:cNvSpPr>
            <a:spLocks noGrp="1"/>
          </p:cNvSpPr>
          <p:nvPr>
            <p:ph idx="1"/>
          </p:nvPr>
        </p:nvSpPr>
        <p:spPr/>
        <p:txBody>
          <a:bodyPr>
            <a:normAutofit fontScale="92500" lnSpcReduction="20000"/>
          </a:bodyPr>
          <a:lstStyle/>
          <a:p>
            <a:r>
              <a:rPr lang="en-AU" sz="2800" dirty="0"/>
              <a:t>In </a:t>
            </a:r>
            <a:r>
              <a:rPr lang="en-AU" sz="2800" dirty="0" smtClean="0"/>
              <a:t>2019, </a:t>
            </a:r>
            <a:r>
              <a:rPr lang="en-AU" sz="2800" dirty="0"/>
              <a:t>63% (3923) PJ of Australia’s fossil fuel supply was NOT used to generate electricity</a:t>
            </a:r>
            <a:r>
              <a:rPr lang="en-AU" sz="2800" b="1" dirty="0">
                <a:solidFill>
                  <a:srgbClr val="C00000"/>
                </a:solidFill>
              </a:rPr>
              <a:t> </a:t>
            </a:r>
            <a:endParaRPr lang="en-AU" sz="2800" b="1" dirty="0" smtClean="0">
              <a:solidFill>
                <a:srgbClr val="C00000"/>
              </a:solidFill>
            </a:endParaRPr>
          </a:p>
          <a:p>
            <a:r>
              <a:rPr lang="en-AU" sz="2800" dirty="0" smtClean="0"/>
              <a:t>How much clean electricity to do the same jobs?</a:t>
            </a:r>
          </a:p>
          <a:p>
            <a:r>
              <a:rPr lang="en-AU" sz="2800" dirty="0" smtClean="0"/>
              <a:t>We know that 755 PJ clean electricity would get rid </a:t>
            </a:r>
            <a:r>
              <a:rPr lang="en-AU" sz="2800" dirty="0"/>
              <a:t>of the 2287 PJ </a:t>
            </a:r>
            <a:r>
              <a:rPr lang="en-AU" sz="2800" dirty="0" smtClean="0"/>
              <a:t>FF we’re still using in power stations</a:t>
            </a:r>
          </a:p>
          <a:p>
            <a:r>
              <a:rPr lang="en-AU" sz="2800" dirty="0" smtClean="0"/>
              <a:t>Let’s just assume that proportionately more would get rid of the other 3923 PJ FF</a:t>
            </a:r>
          </a:p>
          <a:p>
            <a:r>
              <a:rPr lang="en-AU" sz="2800" dirty="0" smtClean="0"/>
              <a:t>That’s 1295 PJ more clean electricity</a:t>
            </a:r>
          </a:p>
          <a:p>
            <a:r>
              <a:rPr lang="en-AU" sz="2800" dirty="0" smtClean="0"/>
              <a:t>Which gives total needs as 1295 + 954 = </a:t>
            </a:r>
            <a:r>
              <a:rPr lang="en-AU" sz="2800" b="1" dirty="0" smtClean="0">
                <a:solidFill>
                  <a:srgbClr val="C00000"/>
                </a:solidFill>
              </a:rPr>
              <a:t>2249 PJ </a:t>
            </a:r>
          </a:p>
          <a:p>
            <a:r>
              <a:rPr lang="en-AU" sz="2800" dirty="0" smtClean="0"/>
              <a:t>About </a:t>
            </a:r>
            <a:r>
              <a:rPr lang="en-AU" sz="2800" b="1" dirty="0" smtClean="0">
                <a:solidFill>
                  <a:srgbClr val="C00000"/>
                </a:solidFill>
              </a:rPr>
              <a:t>2.4 times</a:t>
            </a:r>
            <a:r>
              <a:rPr lang="en-AU" sz="2800" dirty="0" smtClean="0"/>
              <a:t> present electricity</a:t>
            </a:r>
          </a:p>
          <a:p>
            <a:r>
              <a:rPr lang="en-AU" sz="2800" dirty="0" smtClean="0"/>
              <a:t>Remember – it’s based on a very crude assumption. More work needed!</a:t>
            </a:r>
          </a:p>
        </p:txBody>
      </p:sp>
    </p:spTree>
    <p:extLst>
      <p:ext uri="{BB962C8B-B14F-4D97-AF65-F5344CB8AC3E}">
        <p14:creationId xmlns:p14="http://schemas.microsoft.com/office/powerpoint/2010/main" val="5458799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AU" sz="3600" dirty="0" smtClean="0"/>
              <a:t>Some published estimates of electrical energy </a:t>
            </a:r>
            <a:r>
              <a:rPr lang="en-AU" sz="3600" dirty="0" smtClean="0"/>
              <a:t>targets: </a:t>
            </a:r>
            <a:r>
              <a:rPr lang="en-AU" sz="3600" dirty="0" smtClean="0"/>
              <a:t>World and Australia</a:t>
            </a:r>
            <a:endParaRPr lang="en-AU" sz="3600" dirty="0"/>
          </a:p>
        </p:txBody>
      </p:sp>
      <p:sp>
        <p:nvSpPr>
          <p:cNvPr id="3" name="Content Placeholder 2"/>
          <p:cNvSpPr>
            <a:spLocks noGrp="1"/>
          </p:cNvSpPr>
          <p:nvPr>
            <p:ph idx="1"/>
          </p:nvPr>
        </p:nvSpPr>
        <p:spPr>
          <a:xfrm>
            <a:off x="467544" y="1844824"/>
            <a:ext cx="8229600" cy="4525963"/>
          </a:xfrm>
        </p:spPr>
        <p:txBody>
          <a:bodyPr>
            <a:normAutofit lnSpcReduction="10000"/>
          </a:bodyPr>
          <a:lstStyle/>
          <a:p>
            <a:r>
              <a:rPr lang="en-AU" sz="2800" dirty="0" smtClean="0"/>
              <a:t>There’s been some work on various targets</a:t>
            </a:r>
          </a:p>
          <a:p>
            <a:r>
              <a:rPr lang="en-AU" sz="2800" dirty="0" smtClean="0"/>
              <a:t>Mark Jacobson of Stanford’s WWS Project fame gives global total of 373 EJ = multiplier about 4</a:t>
            </a:r>
          </a:p>
          <a:p>
            <a:r>
              <a:rPr lang="en-AU" sz="2800" dirty="0" smtClean="0"/>
              <a:t>He also gives 3750 PJ for Australia, also about 4</a:t>
            </a:r>
          </a:p>
          <a:p>
            <a:r>
              <a:rPr lang="en-AU" sz="2800" dirty="0" smtClean="0"/>
              <a:t>MacKay says “nearly triple” for UK with addition of just heating and transport</a:t>
            </a:r>
          </a:p>
          <a:p>
            <a:r>
              <a:rPr lang="en-AU" sz="2800" dirty="0" smtClean="0"/>
              <a:t>Barry Brook (Uni of Tasmania) gives 3.6 multiplier for electrified world 2060</a:t>
            </a:r>
          </a:p>
          <a:p>
            <a:r>
              <a:rPr lang="en-AU" sz="2800" dirty="0" smtClean="0"/>
              <a:t>Zero Carbon Australia (Melbourne Uni) is a low outlier, multiplier 1.9</a:t>
            </a:r>
          </a:p>
          <a:p>
            <a:endParaRPr lang="en-AU" sz="2800" dirty="0" smtClean="0"/>
          </a:p>
          <a:p>
            <a:endParaRPr lang="en-AU" sz="2800" dirty="0"/>
          </a:p>
        </p:txBody>
      </p:sp>
    </p:spTree>
    <p:extLst>
      <p:ext uri="{BB962C8B-B14F-4D97-AF65-F5344CB8AC3E}">
        <p14:creationId xmlns:p14="http://schemas.microsoft.com/office/powerpoint/2010/main" val="37034085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smtClean="0"/>
              <a:t>Implications of a 2250 PJ target</a:t>
            </a:r>
            <a:endParaRPr lang="en-AU" dirty="0"/>
          </a:p>
        </p:txBody>
      </p:sp>
      <p:sp>
        <p:nvSpPr>
          <p:cNvPr id="3" name="Content Placeholder 2"/>
          <p:cNvSpPr>
            <a:spLocks noGrp="1"/>
          </p:cNvSpPr>
          <p:nvPr>
            <p:ph idx="1"/>
          </p:nvPr>
        </p:nvSpPr>
        <p:spPr/>
        <p:txBody>
          <a:bodyPr>
            <a:normAutofit fontScale="92500" lnSpcReduction="10000"/>
          </a:bodyPr>
          <a:lstStyle/>
          <a:p>
            <a:r>
              <a:rPr lang="en-AU" dirty="0" smtClean="0"/>
              <a:t>2250 PJ looks like a reasonable and conservative clean electricity target</a:t>
            </a:r>
          </a:p>
          <a:p>
            <a:r>
              <a:rPr lang="en-AU" dirty="0" smtClean="0"/>
              <a:t>It’s sufficient to change perceptions </a:t>
            </a:r>
          </a:p>
          <a:p>
            <a:r>
              <a:rPr lang="en-AU" dirty="0" smtClean="0"/>
              <a:t>E.g. We now have 200 PJ renewables. That’s 8.9% of the new target</a:t>
            </a:r>
          </a:p>
          <a:p>
            <a:r>
              <a:rPr lang="en-AU" dirty="0" smtClean="0"/>
              <a:t>Need another 2050 PJ, all from sun and wind </a:t>
            </a:r>
          </a:p>
          <a:p>
            <a:r>
              <a:rPr lang="en-AU" dirty="0" smtClean="0"/>
              <a:t>Solar + wind growth rate last year was a record 31.6 PJ. At that rate it would take </a:t>
            </a:r>
            <a:r>
              <a:rPr lang="en-AU" b="1" dirty="0" smtClean="0"/>
              <a:t>65 years</a:t>
            </a:r>
            <a:r>
              <a:rPr lang="en-AU" dirty="0" smtClean="0"/>
              <a:t> to hit target</a:t>
            </a:r>
          </a:p>
        </p:txBody>
      </p:sp>
    </p:spTree>
    <p:extLst>
      <p:ext uri="{BB962C8B-B14F-4D97-AF65-F5344CB8AC3E}">
        <p14:creationId xmlns:p14="http://schemas.microsoft.com/office/powerpoint/2010/main" val="31869520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AU" sz="4000" dirty="0" smtClean="0"/>
              <a:t>Contrast with the good news stories accompanying renewables data</a:t>
            </a:r>
            <a:endParaRPr lang="en-AU" sz="4000" dirty="0"/>
          </a:p>
        </p:txBody>
      </p:sp>
      <p:sp>
        <p:nvSpPr>
          <p:cNvPr id="3" name="Content Placeholder 2"/>
          <p:cNvSpPr>
            <a:spLocks noGrp="1"/>
          </p:cNvSpPr>
          <p:nvPr>
            <p:ph idx="1"/>
          </p:nvPr>
        </p:nvSpPr>
        <p:spPr>
          <a:xfrm>
            <a:off x="467544" y="1988840"/>
            <a:ext cx="8229600" cy="4525963"/>
          </a:xfrm>
        </p:spPr>
        <p:txBody>
          <a:bodyPr/>
          <a:lstStyle/>
          <a:p>
            <a:r>
              <a:rPr lang="en-AU" sz="2800" i="1" dirty="0" smtClean="0"/>
              <a:t>“2019 </a:t>
            </a:r>
            <a:r>
              <a:rPr lang="en-AU" sz="2800" i="1" dirty="0"/>
              <a:t>was a remarkable year for the Australian renewable energy </a:t>
            </a:r>
            <a:r>
              <a:rPr lang="en-AU" sz="2800" i="1" dirty="0" smtClean="0"/>
              <a:t>industry” </a:t>
            </a:r>
          </a:p>
          <a:p>
            <a:r>
              <a:rPr lang="en-AU" sz="2800" i="1" dirty="0" smtClean="0"/>
              <a:t>“Australian renewables </a:t>
            </a:r>
            <a:r>
              <a:rPr lang="en-AU" sz="2800" i="1" dirty="0"/>
              <a:t>growing at record </a:t>
            </a:r>
            <a:r>
              <a:rPr lang="en-AU" sz="2800" i="1" dirty="0" smtClean="0"/>
              <a:t>rates” </a:t>
            </a:r>
          </a:p>
          <a:p>
            <a:r>
              <a:rPr lang="en-AU" sz="2800" i="1" dirty="0" smtClean="0"/>
              <a:t>“Australia </a:t>
            </a:r>
            <a:r>
              <a:rPr lang="en-AU" sz="2800" i="1" dirty="0"/>
              <a:t>could get 90% of electricity from renewables by </a:t>
            </a:r>
            <a:r>
              <a:rPr lang="en-AU" sz="2800" i="1" dirty="0" smtClean="0"/>
              <a:t>2040”</a:t>
            </a:r>
          </a:p>
          <a:p>
            <a:r>
              <a:rPr lang="en-AU" sz="2800" i="1" dirty="0" smtClean="0"/>
              <a:t>“Australia </a:t>
            </a:r>
            <a:r>
              <a:rPr lang="en-AU" sz="2800" i="1" dirty="0"/>
              <a:t>is the runaway global leader in building new renewable </a:t>
            </a:r>
            <a:r>
              <a:rPr lang="en-AU" sz="2800" i="1" dirty="0" smtClean="0"/>
              <a:t>energy”</a:t>
            </a:r>
          </a:p>
          <a:p>
            <a:pPr marL="0" indent="0">
              <a:buNone/>
            </a:pPr>
            <a:r>
              <a:rPr lang="en-AU" sz="2000" dirty="0" smtClean="0"/>
              <a:t>[All sources linked in policy paper]</a:t>
            </a:r>
          </a:p>
        </p:txBody>
      </p:sp>
    </p:spTree>
    <p:extLst>
      <p:ext uri="{BB962C8B-B14F-4D97-AF65-F5344CB8AC3E}">
        <p14:creationId xmlns:p14="http://schemas.microsoft.com/office/powerpoint/2010/main" val="20882039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AU" sz="3200" dirty="0" smtClean="0"/>
              <a:t>There’s a gulf between reality and perceptions</a:t>
            </a:r>
            <a:endParaRPr lang="en-AU" sz="3200" dirty="0"/>
          </a:p>
        </p:txBody>
      </p:sp>
      <p:sp>
        <p:nvSpPr>
          <p:cNvPr id="3" name="Content Placeholder 2"/>
          <p:cNvSpPr>
            <a:spLocks noGrp="1"/>
          </p:cNvSpPr>
          <p:nvPr>
            <p:ph idx="1"/>
          </p:nvPr>
        </p:nvSpPr>
        <p:spPr>
          <a:xfrm>
            <a:off x="467544" y="1916832"/>
            <a:ext cx="8229600" cy="4525963"/>
          </a:xfrm>
        </p:spPr>
        <p:txBody>
          <a:bodyPr>
            <a:noAutofit/>
          </a:bodyPr>
          <a:lstStyle/>
          <a:p>
            <a:r>
              <a:rPr lang="en-AU" sz="2800" dirty="0" smtClean="0"/>
              <a:t>The gulf is not an absolute barrier to feasibility but it should be better known</a:t>
            </a:r>
          </a:p>
          <a:p>
            <a:r>
              <a:rPr lang="en-AU" sz="2800" dirty="0" smtClean="0"/>
              <a:t>As for intermittency, all </a:t>
            </a:r>
            <a:r>
              <a:rPr lang="en-AU" sz="2800" dirty="0"/>
              <a:t>talk of storage via batteries, pumped hydro, </a:t>
            </a:r>
            <a:r>
              <a:rPr lang="en-AU" sz="2800" dirty="0" smtClean="0"/>
              <a:t>hydrogen, etc</a:t>
            </a:r>
            <a:r>
              <a:rPr lang="en-AU" sz="2800" dirty="0"/>
              <a:t>. </a:t>
            </a:r>
            <a:r>
              <a:rPr lang="en-AU" sz="2800" dirty="0" smtClean="0"/>
              <a:t>at </a:t>
            </a:r>
            <a:r>
              <a:rPr lang="en-AU" sz="2800" dirty="0"/>
              <a:t>this </a:t>
            </a:r>
            <a:r>
              <a:rPr lang="en-AU" sz="2800" dirty="0" smtClean="0"/>
              <a:t>scale is speculative</a:t>
            </a:r>
          </a:p>
          <a:p>
            <a:r>
              <a:rPr lang="en-AU" sz="2800" dirty="0"/>
              <a:t>Higher growth rates </a:t>
            </a:r>
            <a:r>
              <a:rPr lang="en-AU" sz="2800" dirty="0" smtClean="0"/>
              <a:t>are indeed </a:t>
            </a:r>
            <a:r>
              <a:rPr lang="en-AU" sz="2800" dirty="0"/>
              <a:t>possible, storage may </a:t>
            </a:r>
            <a:r>
              <a:rPr lang="en-AU" sz="2800" dirty="0" smtClean="0"/>
              <a:t>well turn </a:t>
            </a:r>
            <a:r>
              <a:rPr lang="en-AU" sz="2800" dirty="0"/>
              <a:t>out </a:t>
            </a:r>
            <a:r>
              <a:rPr lang="en-AU" sz="2800" dirty="0" smtClean="0"/>
              <a:t>to be practical</a:t>
            </a:r>
            <a:endParaRPr lang="en-AU" sz="2800" dirty="0"/>
          </a:p>
          <a:p>
            <a:r>
              <a:rPr lang="en-AU" sz="2800" dirty="0" smtClean="0"/>
              <a:t>But policy in 2020 ought </a:t>
            </a:r>
            <a:r>
              <a:rPr lang="en-AU" sz="2800" dirty="0"/>
              <a:t>not rely on such untried solutions</a:t>
            </a:r>
          </a:p>
          <a:p>
            <a:endParaRPr lang="en-AU" sz="2600" dirty="0"/>
          </a:p>
        </p:txBody>
      </p:sp>
    </p:spTree>
    <p:extLst>
      <p:ext uri="{BB962C8B-B14F-4D97-AF65-F5344CB8AC3E}">
        <p14:creationId xmlns:p14="http://schemas.microsoft.com/office/powerpoint/2010/main" val="3272432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3600" dirty="0" smtClean="0"/>
              <a:t>Could nuclear power add certainty?</a:t>
            </a:r>
            <a:endParaRPr lang="en-AU" sz="3600" dirty="0"/>
          </a:p>
        </p:txBody>
      </p:sp>
      <p:sp>
        <p:nvSpPr>
          <p:cNvPr id="3" name="Content Placeholder 2"/>
          <p:cNvSpPr>
            <a:spLocks noGrp="1"/>
          </p:cNvSpPr>
          <p:nvPr>
            <p:ph idx="1"/>
          </p:nvPr>
        </p:nvSpPr>
        <p:spPr/>
        <p:txBody>
          <a:bodyPr>
            <a:normAutofit lnSpcReduction="10000"/>
          </a:bodyPr>
          <a:lstStyle/>
          <a:p>
            <a:r>
              <a:rPr lang="en-AU" sz="2400" dirty="0" smtClean="0"/>
              <a:t>The scale of any transition to clean electricity is staggering. Australia is just 6% or so along the track. Even then, the output will not be “industrial quality” – continuous, reliable, secure.</a:t>
            </a:r>
          </a:p>
          <a:p>
            <a:r>
              <a:rPr lang="en-AU" sz="2400" dirty="0"/>
              <a:t>T</a:t>
            </a:r>
            <a:r>
              <a:rPr lang="en-AU" sz="2400" dirty="0" smtClean="0"/>
              <a:t>he sheer size of the challenge makes it unwise, to say the least, to exclude nuclear energy from the mix. Every clean technology should be in the mix.</a:t>
            </a:r>
          </a:p>
          <a:p>
            <a:r>
              <a:rPr lang="en-AU" sz="2400" dirty="0" smtClean="0"/>
              <a:t>This kind of </a:t>
            </a:r>
            <a:r>
              <a:rPr lang="en-AU" sz="2400" dirty="0" smtClean="0"/>
              <a:t>case for including nuclear is essentially new. It’s based entirely on its role in cutting greenhouse emissions. If over the next 10 to 20 years solar and wind do better than the data used here suggest then the case for nuclear changes.</a:t>
            </a:r>
          </a:p>
          <a:p>
            <a:r>
              <a:rPr lang="en-AU" sz="2400" dirty="0" smtClean="0"/>
              <a:t>In the meantime Australia should get ready.</a:t>
            </a:r>
            <a:r>
              <a:rPr lang="en-AU" dirty="0" smtClean="0"/>
              <a:t> </a:t>
            </a:r>
            <a:endParaRPr lang="en-AU" dirty="0"/>
          </a:p>
        </p:txBody>
      </p:sp>
    </p:spTree>
    <p:extLst>
      <p:ext uri="{BB962C8B-B14F-4D97-AF65-F5344CB8AC3E}">
        <p14:creationId xmlns:p14="http://schemas.microsoft.com/office/powerpoint/2010/main" val="11871692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AU" sz="3200" dirty="0" smtClean="0"/>
              <a:t>First steps towards nuclear energy in Australia</a:t>
            </a:r>
            <a:endParaRPr lang="en-AU" sz="3200" dirty="0"/>
          </a:p>
        </p:txBody>
      </p:sp>
      <p:sp>
        <p:nvSpPr>
          <p:cNvPr id="3" name="Content Placeholder 2"/>
          <p:cNvSpPr>
            <a:spLocks noGrp="1"/>
          </p:cNvSpPr>
          <p:nvPr>
            <p:ph idx="1"/>
          </p:nvPr>
        </p:nvSpPr>
        <p:spPr>
          <a:xfrm>
            <a:off x="467544" y="1628800"/>
            <a:ext cx="8229600" cy="4525963"/>
          </a:xfrm>
        </p:spPr>
        <p:txBody>
          <a:bodyPr>
            <a:normAutofit fontScale="85000" lnSpcReduction="10000"/>
          </a:bodyPr>
          <a:lstStyle/>
          <a:p>
            <a:pPr lvl="0"/>
            <a:r>
              <a:rPr lang="en-AU" dirty="0" smtClean="0"/>
              <a:t>Legitimising</a:t>
            </a:r>
            <a:endParaRPr lang="en-AU" dirty="0"/>
          </a:p>
          <a:p>
            <a:pPr lvl="0"/>
            <a:r>
              <a:rPr lang="en-AU" dirty="0"/>
              <a:t>Developing the public case for its </a:t>
            </a:r>
            <a:r>
              <a:rPr lang="en-AU" dirty="0" smtClean="0"/>
              <a:t>necessity – reliable clean </a:t>
            </a:r>
            <a:r>
              <a:rPr lang="en-AU" dirty="0"/>
              <a:t>energy </a:t>
            </a:r>
            <a:r>
              <a:rPr lang="en-AU" dirty="0" smtClean="0"/>
              <a:t>targets, realistic </a:t>
            </a:r>
            <a:r>
              <a:rPr lang="en-AU" dirty="0"/>
              <a:t>monitoring of progress of renewables towards such targets.</a:t>
            </a:r>
          </a:p>
          <a:p>
            <a:pPr lvl="0"/>
            <a:r>
              <a:rPr lang="en-AU" dirty="0"/>
              <a:t>Combatting deep-seated anti-nuclear </a:t>
            </a:r>
            <a:r>
              <a:rPr lang="en-AU" dirty="0" smtClean="0"/>
              <a:t>sentiment</a:t>
            </a:r>
            <a:endParaRPr lang="en-AU" dirty="0"/>
          </a:p>
          <a:p>
            <a:pPr lvl="0"/>
            <a:r>
              <a:rPr lang="en-AU" dirty="0"/>
              <a:t>Ongoing consultation on public attitudes to </a:t>
            </a:r>
            <a:r>
              <a:rPr lang="en-AU" dirty="0" smtClean="0"/>
              <a:t>nuclear. Why shouldn’t Australians accept prospect of </a:t>
            </a:r>
            <a:r>
              <a:rPr lang="en-AU" dirty="0"/>
              <a:t>a nuclear future at least as readily as </a:t>
            </a:r>
            <a:r>
              <a:rPr lang="en-AU" dirty="0" smtClean="0"/>
              <a:t>the 63% of the world living in nuclear-powered nations?</a:t>
            </a:r>
            <a:endParaRPr lang="en-AU" dirty="0"/>
          </a:p>
          <a:p>
            <a:pPr lvl="0"/>
            <a:r>
              <a:rPr lang="en-AU" dirty="0"/>
              <a:t>Provide balanced information on </a:t>
            </a:r>
            <a:r>
              <a:rPr lang="en-AU" dirty="0" smtClean="0"/>
              <a:t>the influential </a:t>
            </a:r>
            <a:r>
              <a:rPr lang="en-AU" dirty="0"/>
              <a:t>“too slow, too expensive” objections to nuclear </a:t>
            </a:r>
            <a:r>
              <a:rPr lang="en-AU" dirty="0" smtClean="0"/>
              <a:t>energy.</a:t>
            </a:r>
            <a:endParaRPr lang="en-AU" dirty="0"/>
          </a:p>
        </p:txBody>
      </p:sp>
    </p:spTree>
    <p:extLst>
      <p:ext uri="{BB962C8B-B14F-4D97-AF65-F5344CB8AC3E}">
        <p14:creationId xmlns:p14="http://schemas.microsoft.com/office/powerpoint/2010/main" val="2100437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sp>
        <p:nvSpPr>
          <p:cNvPr id="3" name="Content Placeholder 2"/>
          <p:cNvSpPr>
            <a:spLocks noGrp="1"/>
          </p:cNvSpPr>
          <p:nvPr>
            <p:ph sz="half" idx="1"/>
          </p:nvPr>
        </p:nvSpPr>
        <p:spPr/>
        <p:txBody>
          <a:bodyPr>
            <a:normAutofit lnSpcReduction="10000"/>
          </a:bodyPr>
          <a:lstStyle/>
          <a:p>
            <a:r>
              <a:rPr lang="en-AU" dirty="0" smtClean="0"/>
              <a:t>In 2009 commissioned by ATSE to report on methodology of valuing external impacts of power generation in Australia</a:t>
            </a:r>
          </a:p>
          <a:p>
            <a:r>
              <a:rPr lang="en-AU" dirty="0" smtClean="0"/>
              <a:t>Two years immersed in electricity technologies, emissions etc.</a:t>
            </a:r>
          </a:p>
          <a:p>
            <a:r>
              <a:rPr lang="en-AU" dirty="0" smtClean="0"/>
              <a:t>Apparently a much read report</a:t>
            </a:r>
            <a:endParaRPr lang="en-AU"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067222" y="1600200"/>
            <a:ext cx="3200556" cy="4525963"/>
          </a:xfrm>
        </p:spPr>
      </p:pic>
    </p:spTree>
    <p:extLst>
      <p:ext uri="{BB962C8B-B14F-4D97-AF65-F5344CB8AC3E}">
        <p14:creationId xmlns:p14="http://schemas.microsoft.com/office/powerpoint/2010/main" val="28952732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Finally …..</a:t>
            </a:r>
            <a:endParaRPr lang="en-AU" dirty="0"/>
          </a:p>
        </p:txBody>
      </p:sp>
      <p:sp>
        <p:nvSpPr>
          <p:cNvPr id="3" name="Content Placeholder 2"/>
          <p:cNvSpPr>
            <a:spLocks noGrp="1"/>
          </p:cNvSpPr>
          <p:nvPr>
            <p:ph idx="1"/>
          </p:nvPr>
        </p:nvSpPr>
        <p:spPr>
          <a:xfrm>
            <a:off x="467544" y="1772816"/>
            <a:ext cx="8229600" cy="4525963"/>
          </a:xfrm>
        </p:spPr>
        <p:txBody>
          <a:bodyPr>
            <a:normAutofit lnSpcReduction="10000"/>
          </a:bodyPr>
          <a:lstStyle/>
          <a:p>
            <a:r>
              <a:rPr lang="en-AU" sz="2600" dirty="0" smtClean="0"/>
              <a:t>Nuclear energy is a sensitive issue in Australia</a:t>
            </a:r>
          </a:p>
          <a:p>
            <a:r>
              <a:rPr lang="en-AU" sz="2600" dirty="0" smtClean="0"/>
              <a:t>I’m </a:t>
            </a:r>
            <a:r>
              <a:rPr lang="en-AU" sz="2600" dirty="0"/>
              <a:t>not a nuclear campaigner, though I’ve never accepted anti-nuclear </a:t>
            </a:r>
            <a:r>
              <a:rPr lang="en-AU" sz="2600" dirty="0" smtClean="0"/>
              <a:t>arguments</a:t>
            </a:r>
          </a:p>
          <a:p>
            <a:r>
              <a:rPr lang="en-AU" sz="2600" dirty="0" smtClean="0"/>
              <a:t>Renewables advocates are understandably passionate</a:t>
            </a:r>
          </a:p>
          <a:p>
            <a:r>
              <a:rPr lang="en-AU" sz="2600" dirty="0" smtClean="0"/>
              <a:t>I believe they have overreached in their “100% renewables” approach</a:t>
            </a:r>
          </a:p>
          <a:p>
            <a:r>
              <a:rPr lang="en-AU" sz="2600" dirty="0" smtClean="0"/>
              <a:t>Their anti-nuclear argument is always the same – too slow, too expensive</a:t>
            </a:r>
          </a:p>
          <a:p>
            <a:r>
              <a:rPr lang="en-AU" sz="2600" dirty="0" smtClean="0"/>
              <a:t>Numbers, goals, and especially costs, </a:t>
            </a:r>
            <a:r>
              <a:rPr lang="en-AU" sz="2600" dirty="0" smtClean="0"/>
              <a:t>should be considered in the perspective of a 20 to 50 year timeframe.</a:t>
            </a:r>
          </a:p>
        </p:txBody>
      </p:sp>
    </p:spTree>
    <p:extLst>
      <p:ext uri="{BB962C8B-B14F-4D97-AF65-F5344CB8AC3E}">
        <p14:creationId xmlns:p14="http://schemas.microsoft.com/office/powerpoint/2010/main" val="22079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rmAutofit/>
          </a:bodyPr>
          <a:lstStyle/>
          <a:p>
            <a:r>
              <a:rPr lang="en-AU" sz="4000" dirty="0" smtClean="0"/>
              <a:t>Energy quantities</a:t>
            </a:r>
            <a:endParaRPr lang="en-AU" sz="4000" dirty="0"/>
          </a:p>
        </p:txBody>
      </p:sp>
      <p:sp>
        <p:nvSpPr>
          <p:cNvPr id="3" name="Content Placeholder 2"/>
          <p:cNvSpPr>
            <a:spLocks noGrp="1"/>
          </p:cNvSpPr>
          <p:nvPr>
            <p:ph idx="1"/>
          </p:nvPr>
        </p:nvSpPr>
        <p:spPr>
          <a:xfrm>
            <a:off x="467544" y="1628800"/>
            <a:ext cx="8229600" cy="4857403"/>
          </a:xfrm>
        </p:spPr>
        <p:txBody>
          <a:bodyPr>
            <a:normAutofit/>
          </a:bodyPr>
          <a:lstStyle/>
          <a:p>
            <a:r>
              <a:rPr lang="en-AU" sz="2600" dirty="0" smtClean="0"/>
              <a:t>Energy quantity is a critical policy goal</a:t>
            </a:r>
          </a:p>
          <a:p>
            <a:r>
              <a:rPr lang="en-AU" sz="2600" dirty="0" smtClean="0"/>
              <a:t>Energy in physics </a:t>
            </a:r>
            <a:r>
              <a:rPr lang="en-AU" sz="2600" dirty="0"/>
              <a:t>is </a:t>
            </a:r>
            <a:r>
              <a:rPr lang="en-AU" sz="2600" dirty="0" smtClean="0"/>
              <a:t>“the </a:t>
            </a:r>
            <a:r>
              <a:rPr lang="en-AU" sz="2600" dirty="0"/>
              <a:t>capacity to do </a:t>
            </a:r>
            <a:r>
              <a:rPr lang="en-AU" sz="2600" dirty="0" smtClean="0"/>
              <a:t>work”</a:t>
            </a:r>
            <a:endParaRPr lang="en-AU" sz="2600" dirty="0"/>
          </a:p>
          <a:p>
            <a:r>
              <a:rPr lang="en-AU" sz="2600" dirty="0" smtClean="0"/>
              <a:t>Energy quantities are measurable</a:t>
            </a:r>
          </a:p>
          <a:p>
            <a:r>
              <a:rPr lang="en-AU" sz="2600" dirty="0" smtClean="0"/>
              <a:t>There are many different units</a:t>
            </a:r>
          </a:p>
          <a:p>
            <a:r>
              <a:rPr lang="en-AU" sz="2600" dirty="0" smtClean="0"/>
              <a:t>Units are often associated with specific forms of energy</a:t>
            </a:r>
          </a:p>
          <a:p>
            <a:r>
              <a:rPr lang="en-AU" sz="2600" dirty="0" smtClean="0"/>
              <a:t>Can I say “my breakfast was 0.5 kilowatt-hour?</a:t>
            </a:r>
          </a:p>
          <a:p>
            <a:r>
              <a:rPr lang="en-AU" sz="2600" dirty="0" smtClean="0"/>
              <a:t>Yes, I can (0.5 kWh = 430 calories or 1800 kilojoules)</a:t>
            </a:r>
          </a:p>
          <a:p>
            <a:r>
              <a:rPr lang="en-AU" sz="2600" dirty="0" smtClean="0"/>
              <a:t>But it’s not </a:t>
            </a:r>
            <a:r>
              <a:rPr lang="en-AU" sz="2600" dirty="0" smtClean="0"/>
              <a:t>a very helpful means of communication</a:t>
            </a:r>
            <a:endParaRPr lang="en-AU" sz="2600" dirty="0" smtClean="0"/>
          </a:p>
        </p:txBody>
      </p:sp>
    </p:spTree>
    <p:extLst>
      <p:ext uri="{BB962C8B-B14F-4D97-AF65-F5344CB8AC3E}">
        <p14:creationId xmlns:p14="http://schemas.microsoft.com/office/powerpoint/2010/main" val="30956627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Autofit/>
          </a:bodyPr>
          <a:lstStyle/>
          <a:p>
            <a:r>
              <a:rPr lang="en-AU" sz="4000" dirty="0"/>
              <a:t>E</a:t>
            </a:r>
            <a:r>
              <a:rPr lang="en-AU" sz="4000" dirty="0" smtClean="0"/>
              <a:t>nergy quantities – units and numbers </a:t>
            </a:r>
            <a:endParaRPr lang="en-AU" sz="4000" dirty="0"/>
          </a:p>
        </p:txBody>
      </p:sp>
      <p:sp>
        <p:nvSpPr>
          <p:cNvPr id="3" name="Content Placeholder 2"/>
          <p:cNvSpPr>
            <a:spLocks noGrp="1"/>
          </p:cNvSpPr>
          <p:nvPr>
            <p:ph idx="1"/>
          </p:nvPr>
        </p:nvSpPr>
        <p:spPr/>
        <p:txBody>
          <a:bodyPr>
            <a:normAutofit fontScale="92500" lnSpcReduction="20000"/>
          </a:bodyPr>
          <a:lstStyle/>
          <a:p>
            <a:r>
              <a:rPr lang="en-AU" sz="2800" dirty="0" smtClean="0"/>
              <a:t>First, </a:t>
            </a:r>
            <a:r>
              <a:rPr lang="en-AU" sz="2800" dirty="0" smtClean="0">
                <a:solidFill>
                  <a:srgbClr val="C00000"/>
                </a:solidFill>
              </a:rPr>
              <a:t>energy</a:t>
            </a:r>
            <a:r>
              <a:rPr lang="en-AU" sz="2800" dirty="0" smtClean="0"/>
              <a:t> and </a:t>
            </a:r>
            <a:r>
              <a:rPr lang="en-AU" sz="2800" dirty="0" smtClean="0">
                <a:solidFill>
                  <a:srgbClr val="C00000"/>
                </a:solidFill>
              </a:rPr>
              <a:t>power</a:t>
            </a:r>
            <a:r>
              <a:rPr lang="en-AU" sz="2800" dirty="0" smtClean="0"/>
              <a:t> are different</a:t>
            </a:r>
          </a:p>
          <a:p>
            <a:r>
              <a:rPr lang="en-AU" sz="2800" dirty="0" smtClean="0"/>
              <a:t>Energy is an amount, power is a rate</a:t>
            </a:r>
          </a:p>
          <a:p>
            <a:r>
              <a:rPr lang="en-AU" sz="2800" dirty="0" smtClean="0"/>
              <a:t>“Good” measurement units help us think more clearly about the energy quantities an economy needs</a:t>
            </a:r>
          </a:p>
          <a:p>
            <a:r>
              <a:rPr lang="en-AU" sz="2800" dirty="0" smtClean="0"/>
              <a:t>Good: </a:t>
            </a:r>
            <a:r>
              <a:rPr lang="en-AU" sz="1700" b="1" i="1" dirty="0">
                <a:solidFill>
                  <a:schemeClr val="accent6">
                    <a:lumMod val="50000"/>
                  </a:schemeClr>
                </a:solidFill>
              </a:rPr>
              <a:t>In 2019, total U.S. primary energy </a:t>
            </a:r>
            <a:r>
              <a:rPr lang="en-AU" sz="1700" b="1" i="1" dirty="0" smtClean="0">
                <a:solidFill>
                  <a:schemeClr val="accent6">
                    <a:lumMod val="50000"/>
                  </a:schemeClr>
                </a:solidFill>
              </a:rPr>
              <a:t>consumption was 105.7 EJ</a:t>
            </a:r>
            <a:endParaRPr lang="en-AU" sz="1700" b="1" dirty="0" smtClean="0">
              <a:solidFill>
                <a:schemeClr val="accent6">
                  <a:lumMod val="50000"/>
                </a:schemeClr>
              </a:solidFill>
            </a:endParaRPr>
          </a:p>
          <a:p>
            <a:r>
              <a:rPr lang="en-AU" sz="2800" dirty="0" smtClean="0"/>
              <a:t>Not so good: </a:t>
            </a:r>
            <a:r>
              <a:rPr lang="en-AU" sz="1700" b="1" i="1" dirty="0">
                <a:solidFill>
                  <a:schemeClr val="accent6">
                    <a:lumMod val="50000"/>
                  </a:schemeClr>
                </a:solidFill>
              </a:rPr>
              <a:t>In 2019, total U.S. primary energy consumption </a:t>
            </a:r>
            <a:r>
              <a:rPr lang="en-AU" sz="1700" b="1" i="1" dirty="0" smtClean="0">
                <a:solidFill>
                  <a:schemeClr val="accent6">
                    <a:lumMod val="50000"/>
                  </a:schemeClr>
                </a:solidFill>
              </a:rPr>
              <a:t>was </a:t>
            </a:r>
            <a:r>
              <a:rPr lang="en-AU" sz="2600" b="1" i="1" dirty="0">
                <a:solidFill>
                  <a:schemeClr val="accent6">
                    <a:lumMod val="50000"/>
                  </a:schemeClr>
                </a:solidFill>
              </a:rPr>
              <a:t>100,165,395,000,000,000 Btu</a:t>
            </a:r>
            <a:r>
              <a:rPr lang="en-AU" sz="1700" b="1" i="1" dirty="0">
                <a:solidFill>
                  <a:schemeClr val="accent6">
                    <a:lumMod val="50000"/>
                  </a:schemeClr>
                </a:solidFill>
              </a:rPr>
              <a:t>, </a:t>
            </a:r>
            <a:r>
              <a:rPr lang="en-AU" sz="2600" b="1" i="1" dirty="0">
                <a:solidFill>
                  <a:schemeClr val="accent6">
                    <a:lumMod val="50000"/>
                  </a:schemeClr>
                </a:solidFill>
              </a:rPr>
              <a:t>or </a:t>
            </a:r>
            <a:r>
              <a:rPr lang="en-AU" sz="2600" b="1" i="1" dirty="0" smtClean="0">
                <a:solidFill>
                  <a:schemeClr val="accent6">
                    <a:lumMod val="50000"/>
                  </a:schemeClr>
                </a:solidFill>
              </a:rPr>
              <a:t>100.2 </a:t>
            </a:r>
            <a:r>
              <a:rPr lang="en-AU" sz="2600" b="1" i="1" dirty="0">
                <a:solidFill>
                  <a:schemeClr val="accent6">
                    <a:lumMod val="50000"/>
                  </a:schemeClr>
                </a:solidFill>
              </a:rPr>
              <a:t>quadrillion Btu </a:t>
            </a:r>
            <a:r>
              <a:rPr lang="en-AU" sz="1700" b="1" dirty="0" smtClean="0">
                <a:solidFill>
                  <a:schemeClr val="accent6">
                    <a:lumMod val="50000"/>
                  </a:schemeClr>
                </a:solidFill>
              </a:rPr>
              <a:t>(pasted from </a:t>
            </a:r>
            <a:r>
              <a:rPr lang="en-AU" sz="1700" b="1" dirty="0">
                <a:solidFill>
                  <a:schemeClr val="accent6">
                    <a:lumMod val="50000"/>
                  </a:schemeClr>
                </a:solidFill>
              </a:rPr>
              <a:t>leaflet “US energy facts explained</a:t>
            </a:r>
            <a:r>
              <a:rPr lang="en-AU" sz="1700" b="1" dirty="0" smtClean="0">
                <a:solidFill>
                  <a:schemeClr val="accent6">
                    <a:lumMod val="50000"/>
                  </a:schemeClr>
                </a:solidFill>
              </a:rPr>
              <a:t>”)</a:t>
            </a:r>
            <a:r>
              <a:rPr lang="en-AU" sz="1700" b="1" i="1" dirty="0" smtClean="0">
                <a:solidFill>
                  <a:schemeClr val="accent6">
                    <a:lumMod val="50000"/>
                  </a:schemeClr>
                </a:solidFill>
              </a:rPr>
              <a:t> </a:t>
            </a:r>
            <a:endParaRPr lang="en-AU" sz="1800" dirty="0" smtClean="0"/>
          </a:p>
          <a:p>
            <a:r>
              <a:rPr lang="en-AU" sz="2800" dirty="0" smtClean="0"/>
              <a:t>For the world and large economies, exajoule EJ is a ‘good’ unit. 1 EJ = 10</a:t>
            </a:r>
            <a:r>
              <a:rPr lang="en-AU" sz="2800" baseline="30000" dirty="0" smtClean="0"/>
              <a:t>18 </a:t>
            </a:r>
            <a:r>
              <a:rPr lang="en-AU" sz="2800" dirty="0" smtClean="0"/>
              <a:t>joules</a:t>
            </a:r>
          </a:p>
          <a:p>
            <a:r>
              <a:rPr lang="en-AU" sz="2800" dirty="0"/>
              <a:t>For </a:t>
            </a:r>
            <a:r>
              <a:rPr lang="en-AU" sz="2800" dirty="0" smtClean="0"/>
              <a:t>smaller economies like Australia, petajoule PJ is a ‘good’ unit. </a:t>
            </a:r>
            <a:r>
              <a:rPr lang="en-AU" sz="2800" dirty="0"/>
              <a:t>1 PJ = 10</a:t>
            </a:r>
            <a:r>
              <a:rPr lang="en-AU" sz="2800" baseline="30000" dirty="0"/>
              <a:t>15 </a:t>
            </a:r>
            <a:r>
              <a:rPr lang="en-AU" sz="2800" dirty="0" smtClean="0"/>
              <a:t>joules </a:t>
            </a:r>
          </a:p>
          <a:p>
            <a:pPr marL="0" indent="0">
              <a:buNone/>
            </a:pPr>
            <a:endParaRPr lang="en-AU" dirty="0">
              <a:solidFill>
                <a:srgbClr val="C00000"/>
              </a:solidFill>
            </a:endParaRPr>
          </a:p>
        </p:txBody>
      </p:sp>
    </p:spTree>
    <p:extLst>
      <p:ext uri="{BB962C8B-B14F-4D97-AF65-F5344CB8AC3E}">
        <p14:creationId xmlns:p14="http://schemas.microsoft.com/office/powerpoint/2010/main" val="21113253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3600" dirty="0" smtClean="0"/>
              <a:t>The parameters of climate/energy policy</a:t>
            </a:r>
            <a:endParaRPr lang="en-AU" sz="3600" dirty="0"/>
          </a:p>
        </p:txBody>
      </p:sp>
      <p:sp>
        <p:nvSpPr>
          <p:cNvPr id="3" name="Content Placeholder 2"/>
          <p:cNvSpPr>
            <a:spLocks noGrp="1"/>
          </p:cNvSpPr>
          <p:nvPr>
            <p:ph idx="1"/>
          </p:nvPr>
        </p:nvSpPr>
        <p:spPr>
          <a:xfrm>
            <a:off x="467544" y="1772816"/>
            <a:ext cx="8229600" cy="4525963"/>
          </a:xfrm>
        </p:spPr>
        <p:txBody>
          <a:bodyPr>
            <a:normAutofit/>
          </a:bodyPr>
          <a:lstStyle/>
          <a:p>
            <a:r>
              <a:rPr lang="en-AU" sz="2600" dirty="0" smtClean="0"/>
              <a:t>CO</a:t>
            </a:r>
            <a:r>
              <a:rPr lang="en-AU" sz="2600" baseline="-25000" dirty="0" smtClean="0"/>
              <a:t>2 </a:t>
            </a:r>
            <a:r>
              <a:rPr lang="en-AU" sz="2600" dirty="0" smtClean="0"/>
              <a:t> is the culprit</a:t>
            </a:r>
          </a:p>
          <a:p>
            <a:r>
              <a:rPr lang="en-AU" sz="2600" dirty="0" smtClean="0"/>
              <a:t>Energy usage is the main source of CO</a:t>
            </a:r>
            <a:r>
              <a:rPr lang="en-AU" sz="2600" baseline="-25000" dirty="0" smtClean="0"/>
              <a:t>2</a:t>
            </a:r>
            <a:r>
              <a:rPr lang="en-AU" sz="2600" dirty="0" smtClean="0"/>
              <a:t> emissions</a:t>
            </a:r>
          </a:p>
          <a:p>
            <a:r>
              <a:rPr lang="en-AU" sz="2600" dirty="0" smtClean="0"/>
              <a:t>Those emissions originate from fossil fuels</a:t>
            </a:r>
          </a:p>
          <a:p>
            <a:r>
              <a:rPr lang="en-AU" sz="2600" dirty="0" smtClean="0"/>
              <a:t>Clean energy must replace fossil fuels</a:t>
            </a:r>
          </a:p>
          <a:p>
            <a:r>
              <a:rPr lang="en-AU" sz="2600" dirty="0" smtClean="0"/>
              <a:t>The chosen clean energy source(s) must provide</a:t>
            </a:r>
            <a:endParaRPr lang="en-AU" sz="2400" dirty="0"/>
          </a:p>
          <a:p>
            <a:pPr marL="857250" lvl="1" indent="-457200">
              <a:buFont typeface="Courier New" panose="02070309020205020404" pitchFamily="49" charset="0"/>
              <a:buChar char="o"/>
            </a:pPr>
            <a:r>
              <a:rPr lang="en-AU" sz="2200" dirty="0"/>
              <a:t>an abundant, secure, reliable energy supply</a:t>
            </a:r>
          </a:p>
          <a:p>
            <a:pPr marL="857250" lvl="1" indent="-457200">
              <a:buFont typeface="Courier New" panose="02070309020205020404" pitchFamily="49" charset="0"/>
              <a:buChar char="o"/>
            </a:pPr>
            <a:r>
              <a:rPr lang="en-AU" sz="2200" dirty="0"/>
              <a:t>with low carbon  dioxide CO</a:t>
            </a:r>
            <a:r>
              <a:rPr lang="en-AU" sz="2200" baseline="-25000" dirty="0"/>
              <a:t>2</a:t>
            </a:r>
            <a:r>
              <a:rPr lang="en-AU" sz="2200" dirty="0"/>
              <a:t> emissions</a:t>
            </a:r>
          </a:p>
          <a:p>
            <a:pPr marL="857250" lvl="1" indent="-457200">
              <a:buFont typeface="Courier New" panose="02070309020205020404" pitchFamily="49" charset="0"/>
              <a:buChar char="o"/>
            </a:pPr>
            <a:r>
              <a:rPr lang="en-AU" sz="2200" dirty="0"/>
              <a:t>leading to elimination of fossil fuels  </a:t>
            </a:r>
          </a:p>
          <a:p>
            <a:endParaRPr lang="en-AU" dirty="0"/>
          </a:p>
        </p:txBody>
      </p:sp>
    </p:spTree>
    <p:extLst>
      <p:ext uri="{BB962C8B-B14F-4D97-AF65-F5344CB8AC3E}">
        <p14:creationId xmlns:p14="http://schemas.microsoft.com/office/powerpoint/2010/main" val="805489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3600" dirty="0" smtClean="0"/>
              <a:t>What is meant by “clean energy”</a:t>
            </a:r>
            <a:r>
              <a:rPr lang="en-AU" sz="3200" dirty="0" smtClean="0"/>
              <a:t/>
            </a:r>
            <a:br>
              <a:rPr lang="en-AU" sz="3200" dirty="0" smtClean="0"/>
            </a:br>
            <a:endParaRPr lang="en-AU" sz="2000" dirty="0"/>
          </a:p>
        </p:txBody>
      </p:sp>
      <p:sp>
        <p:nvSpPr>
          <p:cNvPr id="3" name="Content Placeholder 2"/>
          <p:cNvSpPr>
            <a:spLocks noGrp="1"/>
          </p:cNvSpPr>
          <p:nvPr>
            <p:ph idx="1"/>
          </p:nvPr>
        </p:nvSpPr>
        <p:spPr>
          <a:xfrm>
            <a:off x="395536" y="1628800"/>
            <a:ext cx="8229600" cy="4525963"/>
          </a:xfrm>
        </p:spPr>
        <p:txBody>
          <a:bodyPr>
            <a:normAutofit/>
          </a:bodyPr>
          <a:lstStyle/>
          <a:p>
            <a:r>
              <a:rPr lang="en-AU" sz="2800" dirty="0" smtClean="0"/>
              <a:t>“Clean energy” has a special meaning</a:t>
            </a:r>
          </a:p>
          <a:p>
            <a:r>
              <a:rPr lang="en-AU" sz="2800" dirty="0" smtClean="0"/>
              <a:t>Nothing to do with dirt and smoke (though these are undesirable)</a:t>
            </a:r>
          </a:p>
          <a:p>
            <a:r>
              <a:rPr lang="en-AU" sz="2800" dirty="0" smtClean="0"/>
              <a:t>All about CO</a:t>
            </a:r>
            <a:r>
              <a:rPr lang="en-AU" sz="2800" baseline="-25000" dirty="0" smtClean="0"/>
              <a:t>2</a:t>
            </a:r>
            <a:endParaRPr lang="en-AU" sz="2800" dirty="0" smtClean="0"/>
          </a:p>
          <a:p>
            <a:r>
              <a:rPr lang="en-AU" sz="2800" dirty="0" smtClean="0"/>
              <a:t>“Clean” = </a:t>
            </a:r>
            <a:r>
              <a:rPr lang="en-AU" sz="2800" dirty="0"/>
              <a:t>“little or no associated </a:t>
            </a:r>
            <a:r>
              <a:rPr lang="en-AU" sz="2800" dirty="0" smtClean="0"/>
              <a:t>CO</a:t>
            </a:r>
            <a:r>
              <a:rPr lang="en-AU" sz="2800" baseline="-25000" dirty="0" smtClean="0"/>
              <a:t>2</a:t>
            </a:r>
            <a:r>
              <a:rPr lang="en-AU" sz="2800" dirty="0" smtClean="0"/>
              <a:t>”</a:t>
            </a:r>
          </a:p>
          <a:p>
            <a:r>
              <a:rPr lang="en-AU" sz="2800" dirty="0" smtClean="0"/>
              <a:t>That CO</a:t>
            </a:r>
            <a:r>
              <a:rPr lang="en-AU" sz="2800" baseline="-25000" dirty="0" smtClean="0"/>
              <a:t>2</a:t>
            </a:r>
            <a:r>
              <a:rPr lang="en-AU" sz="2800" dirty="0" smtClean="0"/>
              <a:t> is counted </a:t>
            </a:r>
            <a:r>
              <a:rPr lang="en-AU" sz="2800" dirty="0"/>
              <a:t>at every stage in producing, distributing and using energy – </a:t>
            </a:r>
            <a:r>
              <a:rPr lang="en-AU" sz="2800" dirty="0" smtClean="0"/>
              <a:t>“life-cycle emissions”</a:t>
            </a:r>
          </a:p>
          <a:p>
            <a:r>
              <a:rPr lang="en-AU" sz="2800" dirty="0" smtClean="0"/>
              <a:t>Resulting quantity is the life-cycle emissions intensity</a:t>
            </a:r>
          </a:p>
          <a:p>
            <a:r>
              <a:rPr lang="en-AU" sz="2800" dirty="0" smtClean="0"/>
              <a:t>Here are some numbers </a:t>
            </a:r>
            <a:r>
              <a:rPr lang="en-AU" sz="2800" dirty="0" smtClean="0">
                <a:sym typeface="Wingdings" panose="05000000000000000000" pitchFamily="2" charset="2"/>
              </a:rPr>
              <a:t> </a:t>
            </a:r>
            <a:endParaRPr lang="en-AU" sz="2800" dirty="0"/>
          </a:p>
        </p:txBody>
      </p:sp>
    </p:spTree>
    <p:extLst>
      <p:ext uri="{BB962C8B-B14F-4D97-AF65-F5344CB8AC3E}">
        <p14:creationId xmlns:p14="http://schemas.microsoft.com/office/powerpoint/2010/main" val="1438613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99719024"/>
              </p:ext>
            </p:extLst>
          </p:nvPr>
        </p:nvGraphicFramePr>
        <p:xfrm>
          <a:off x="395536" y="692696"/>
          <a:ext cx="8229600" cy="5212080"/>
        </p:xfrm>
        <a:graphic>
          <a:graphicData uri="http://schemas.openxmlformats.org/drawingml/2006/table">
            <a:tbl>
              <a:tblPr firstRow="1" bandRow="1">
                <a:tableStyleId>{5C22544A-7EE6-4342-B048-85BDC9FD1C3A}</a:tableStyleId>
              </a:tblPr>
              <a:tblGrid>
                <a:gridCol w="4608512"/>
                <a:gridCol w="3621088"/>
              </a:tblGrid>
              <a:tr h="370840">
                <a:tc>
                  <a:txBody>
                    <a:bodyPr/>
                    <a:lstStyle/>
                    <a:p>
                      <a:pPr algn="ctr"/>
                      <a:r>
                        <a:rPr lang="en-AU" dirty="0" smtClean="0"/>
                        <a:t>Typical life-cycle emissions intensities for different generating technologies (IPCC)</a:t>
                      </a:r>
                      <a:endParaRPr lang="en-AU" dirty="0"/>
                    </a:p>
                  </a:txBody>
                  <a:tcPr/>
                </a:tc>
                <a:tc>
                  <a:txBody>
                    <a:bodyPr/>
                    <a:lstStyle/>
                    <a:p>
                      <a:r>
                        <a:rPr lang="en-AU" dirty="0" smtClean="0"/>
                        <a:t>Kg CO</a:t>
                      </a:r>
                      <a:r>
                        <a:rPr lang="en-AU" baseline="-25000" dirty="0" smtClean="0"/>
                        <a:t>2 </a:t>
                      </a:r>
                      <a:r>
                        <a:rPr lang="en-AU" baseline="0" dirty="0" smtClean="0"/>
                        <a:t>/MWh</a:t>
                      </a:r>
                      <a:endParaRPr lang="en-AU" dirty="0"/>
                    </a:p>
                  </a:txBody>
                  <a:tcPr/>
                </a:tc>
              </a:tr>
              <a:tr h="370840">
                <a:tc>
                  <a:txBody>
                    <a:bodyPr/>
                    <a:lstStyle/>
                    <a:p>
                      <a:r>
                        <a:rPr lang="en-AU" sz="2400" dirty="0" smtClean="0"/>
                        <a:t>Black coal</a:t>
                      </a:r>
                      <a:endParaRPr lang="en-AU" sz="2400" dirty="0"/>
                    </a:p>
                  </a:txBody>
                  <a:tcPr/>
                </a:tc>
                <a:tc>
                  <a:txBody>
                    <a:bodyPr/>
                    <a:lstStyle/>
                    <a:p>
                      <a:r>
                        <a:rPr lang="en-AU" sz="2400" dirty="0" smtClean="0"/>
                        <a:t>820</a:t>
                      </a:r>
                      <a:endParaRPr lang="en-AU" sz="2400" dirty="0"/>
                    </a:p>
                  </a:txBody>
                  <a:tcPr/>
                </a:tc>
              </a:tr>
              <a:tr h="370840">
                <a:tc>
                  <a:txBody>
                    <a:bodyPr/>
                    <a:lstStyle/>
                    <a:p>
                      <a:r>
                        <a:rPr lang="en-AU" sz="2400" dirty="0" smtClean="0"/>
                        <a:t>Gas combined cycle</a:t>
                      </a:r>
                      <a:endParaRPr lang="en-AU" sz="2400" dirty="0"/>
                    </a:p>
                  </a:txBody>
                  <a:tcPr/>
                </a:tc>
                <a:tc>
                  <a:txBody>
                    <a:bodyPr/>
                    <a:lstStyle/>
                    <a:p>
                      <a:r>
                        <a:rPr lang="en-AU" sz="2400" dirty="0" smtClean="0"/>
                        <a:t>490</a:t>
                      </a:r>
                      <a:endParaRPr lang="en-AU" sz="2400" dirty="0"/>
                    </a:p>
                  </a:txBody>
                  <a:tcPr/>
                </a:tc>
              </a:tr>
              <a:tr h="370840">
                <a:tc>
                  <a:txBody>
                    <a:bodyPr/>
                    <a:lstStyle/>
                    <a:p>
                      <a:r>
                        <a:rPr lang="en-AU" sz="2400" dirty="0" smtClean="0"/>
                        <a:t>Solar PV utility scale</a:t>
                      </a:r>
                      <a:endParaRPr lang="en-AU" sz="2400" dirty="0"/>
                    </a:p>
                  </a:txBody>
                  <a:tcPr/>
                </a:tc>
                <a:tc>
                  <a:txBody>
                    <a:bodyPr/>
                    <a:lstStyle/>
                    <a:p>
                      <a:r>
                        <a:rPr lang="en-AU" sz="2400" dirty="0" smtClean="0"/>
                        <a:t>48</a:t>
                      </a:r>
                      <a:endParaRPr lang="en-AU" sz="2400" dirty="0"/>
                    </a:p>
                  </a:txBody>
                  <a:tcPr/>
                </a:tc>
              </a:tr>
              <a:tr h="370840">
                <a:tc>
                  <a:txBody>
                    <a:bodyPr/>
                    <a:lstStyle/>
                    <a:p>
                      <a:r>
                        <a:rPr lang="en-AU" sz="2400" dirty="0" smtClean="0"/>
                        <a:t>Solar PV rooftop</a:t>
                      </a:r>
                      <a:endParaRPr lang="en-AU" sz="2400" dirty="0"/>
                    </a:p>
                  </a:txBody>
                  <a:tcPr/>
                </a:tc>
                <a:tc>
                  <a:txBody>
                    <a:bodyPr/>
                    <a:lstStyle/>
                    <a:p>
                      <a:r>
                        <a:rPr lang="en-AU" sz="2400" dirty="0" smtClean="0"/>
                        <a:t>41</a:t>
                      </a:r>
                      <a:endParaRPr lang="en-AU" sz="2400" dirty="0"/>
                    </a:p>
                  </a:txBody>
                  <a:tcPr/>
                </a:tc>
              </a:tr>
              <a:tr h="370840">
                <a:tc>
                  <a:txBody>
                    <a:bodyPr/>
                    <a:lstStyle/>
                    <a:p>
                      <a:r>
                        <a:rPr lang="en-AU" sz="2400" dirty="0" smtClean="0"/>
                        <a:t>Geothermal</a:t>
                      </a:r>
                      <a:endParaRPr lang="en-AU" sz="2400" dirty="0"/>
                    </a:p>
                  </a:txBody>
                  <a:tcPr/>
                </a:tc>
                <a:tc>
                  <a:txBody>
                    <a:bodyPr/>
                    <a:lstStyle/>
                    <a:p>
                      <a:r>
                        <a:rPr lang="en-AU" sz="2400" dirty="0" smtClean="0"/>
                        <a:t>38</a:t>
                      </a:r>
                      <a:endParaRPr lang="en-AU" sz="2400" dirty="0"/>
                    </a:p>
                  </a:txBody>
                  <a:tcPr/>
                </a:tc>
              </a:tr>
              <a:tr h="370840">
                <a:tc>
                  <a:txBody>
                    <a:bodyPr/>
                    <a:lstStyle/>
                    <a:p>
                      <a:r>
                        <a:rPr lang="en-AU" sz="2400" dirty="0" smtClean="0"/>
                        <a:t>Concentrated solar thermal</a:t>
                      </a:r>
                      <a:endParaRPr lang="en-AU" sz="2400" dirty="0"/>
                    </a:p>
                  </a:txBody>
                  <a:tcPr/>
                </a:tc>
                <a:tc>
                  <a:txBody>
                    <a:bodyPr/>
                    <a:lstStyle/>
                    <a:p>
                      <a:r>
                        <a:rPr lang="en-AU" sz="2400" dirty="0" smtClean="0"/>
                        <a:t>27</a:t>
                      </a:r>
                      <a:endParaRPr lang="en-AU" sz="2400" dirty="0"/>
                    </a:p>
                  </a:txBody>
                  <a:tcPr/>
                </a:tc>
              </a:tr>
              <a:tr h="370840">
                <a:tc>
                  <a:txBody>
                    <a:bodyPr/>
                    <a:lstStyle/>
                    <a:p>
                      <a:r>
                        <a:rPr lang="en-AU" sz="2400" dirty="0" smtClean="0"/>
                        <a:t>Hydroelectricity</a:t>
                      </a:r>
                      <a:endParaRPr lang="en-AU" sz="2400" dirty="0"/>
                    </a:p>
                  </a:txBody>
                  <a:tcPr/>
                </a:tc>
                <a:tc>
                  <a:txBody>
                    <a:bodyPr/>
                    <a:lstStyle/>
                    <a:p>
                      <a:r>
                        <a:rPr lang="en-AU" sz="2400" dirty="0" smtClean="0"/>
                        <a:t>24</a:t>
                      </a:r>
                      <a:endParaRPr lang="en-AU" sz="2400" dirty="0"/>
                    </a:p>
                  </a:txBody>
                  <a:tcPr/>
                </a:tc>
              </a:tr>
              <a:tr h="370840">
                <a:tc>
                  <a:txBody>
                    <a:bodyPr/>
                    <a:lstStyle/>
                    <a:p>
                      <a:r>
                        <a:rPr lang="en-AU" sz="2400" dirty="0" smtClean="0"/>
                        <a:t>Wind offshore</a:t>
                      </a:r>
                      <a:endParaRPr lang="en-AU" sz="2400" dirty="0"/>
                    </a:p>
                  </a:txBody>
                  <a:tcPr/>
                </a:tc>
                <a:tc>
                  <a:txBody>
                    <a:bodyPr/>
                    <a:lstStyle/>
                    <a:p>
                      <a:r>
                        <a:rPr lang="en-AU" sz="2400" dirty="0" smtClean="0"/>
                        <a:t>12</a:t>
                      </a:r>
                      <a:endParaRPr lang="en-AU" sz="2400" dirty="0"/>
                    </a:p>
                  </a:txBody>
                  <a:tcPr/>
                </a:tc>
              </a:tr>
              <a:tr h="370840">
                <a:tc>
                  <a:txBody>
                    <a:bodyPr/>
                    <a:lstStyle/>
                    <a:p>
                      <a:r>
                        <a:rPr lang="en-AU" sz="2400" dirty="0" smtClean="0"/>
                        <a:t>Wind onshore</a:t>
                      </a:r>
                      <a:endParaRPr lang="en-AU" sz="2400" dirty="0"/>
                    </a:p>
                  </a:txBody>
                  <a:tcPr/>
                </a:tc>
                <a:tc>
                  <a:txBody>
                    <a:bodyPr/>
                    <a:lstStyle/>
                    <a:p>
                      <a:r>
                        <a:rPr lang="en-AU" sz="2400" dirty="0" smtClean="0"/>
                        <a:t>11</a:t>
                      </a:r>
                      <a:endParaRPr lang="en-AU" sz="2400" dirty="0"/>
                    </a:p>
                  </a:txBody>
                  <a:tcPr/>
                </a:tc>
              </a:tr>
              <a:tr h="370840">
                <a:tc>
                  <a:txBody>
                    <a:bodyPr/>
                    <a:lstStyle/>
                    <a:p>
                      <a:r>
                        <a:rPr lang="en-AU" sz="2400" dirty="0" smtClean="0"/>
                        <a:t>Nuclear</a:t>
                      </a:r>
                      <a:endParaRPr lang="en-AU" sz="2400" dirty="0"/>
                    </a:p>
                  </a:txBody>
                  <a:tcPr/>
                </a:tc>
                <a:tc>
                  <a:txBody>
                    <a:bodyPr/>
                    <a:lstStyle/>
                    <a:p>
                      <a:r>
                        <a:rPr lang="en-AU" sz="2400" dirty="0" smtClean="0"/>
                        <a:t>12</a:t>
                      </a:r>
                      <a:endParaRPr lang="en-AU" sz="2400" dirty="0"/>
                    </a:p>
                  </a:txBody>
                  <a:tcPr/>
                </a:tc>
              </a:tr>
            </a:tbl>
          </a:graphicData>
        </a:graphic>
      </p:graphicFrame>
    </p:spTree>
    <p:extLst>
      <p:ext uri="{BB962C8B-B14F-4D97-AF65-F5344CB8AC3E}">
        <p14:creationId xmlns:p14="http://schemas.microsoft.com/office/powerpoint/2010/main" val="4066618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4462</TotalTime>
  <Words>2153</Words>
  <Application>Microsoft Office PowerPoint</Application>
  <PresentationFormat>On-screen Show (4:3)</PresentationFormat>
  <Paragraphs>269</Paragraphs>
  <Slides>40</Slides>
  <Notes>1</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A Climate/Energy Policy for Australia</vt:lpstr>
      <vt:lpstr>Who am I?</vt:lpstr>
      <vt:lpstr>PowerPoint Presentation</vt:lpstr>
      <vt:lpstr>PowerPoint Presentation</vt:lpstr>
      <vt:lpstr>Energy quantities</vt:lpstr>
      <vt:lpstr>Energy quantities – units and numbers </vt:lpstr>
      <vt:lpstr>The parameters of climate/energy policy</vt:lpstr>
      <vt:lpstr>What is meant by “clean energy” </vt:lpstr>
      <vt:lpstr>PowerPoint Presentation</vt:lpstr>
      <vt:lpstr>Clean energy sources</vt:lpstr>
      <vt:lpstr>Australia has made its choices</vt:lpstr>
      <vt:lpstr>   And success is just around the corner   </vt:lpstr>
      <vt:lpstr>Let’s see how we’re doing</vt:lpstr>
      <vt:lpstr>PowerPoint Presentation</vt:lpstr>
      <vt:lpstr>PowerPoint Presentation</vt:lpstr>
      <vt:lpstr>PowerPoint Presentation</vt:lpstr>
      <vt:lpstr>A deeper look at Australian energy</vt:lpstr>
      <vt:lpstr>Australia’s latest energy statistics 2019</vt:lpstr>
      <vt:lpstr>Key electricity information in that Chart</vt:lpstr>
      <vt:lpstr>PowerPoint Presentation</vt:lpstr>
      <vt:lpstr>PowerPoint Presentation</vt:lpstr>
      <vt:lpstr>PowerPoint Presentation</vt:lpstr>
      <vt:lpstr>Other major uses of fossil fuels</vt:lpstr>
      <vt:lpstr>FF mass flows in chemical and petrochemical industry https://pubs.acs.org/na101/home/literatum/publisher/achs/journals/content/esthag/2018/esthag.2018.52.issue-4/acs.est.7b04573/20180310/images/large/es-2017-04573e_0001.jpeg</vt:lpstr>
      <vt:lpstr>Some big items in the list</vt:lpstr>
      <vt:lpstr>And there’s more! A fraction of 6000 petrochemical products https://whgbetc.com/petro-products.pdf</vt:lpstr>
      <vt:lpstr>THE KEY MESSAGE In 2019 63% (3923 PJ) of Australia’s fossil fuel supply was NOT used to generate electricity</vt:lpstr>
      <vt:lpstr>Now we can see the main hurdles on the track towards zero emissions </vt:lpstr>
      <vt:lpstr>Case study: Powering electric road transport</vt:lpstr>
      <vt:lpstr>Case study: Powering electric road transport</vt:lpstr>
      <vt:lpstr>Case study: Powering electric road transport</vt:lpstr>
      <vt:lpstr>PowerPoint Presentation</vt:lpstr>
      <vt:lpstr>Here’s one way to tackle the problem</vt:lpstr>
      <vt:lpstr>Some published estimates of electrical energy targets: World and Australia</vt:lpstr>
      <vt:lpstr>Implications of a 2250 PJ target</vt:lpstr>
      <vt:lpstr>Contrast with the good news stories accompanying renewables data</vt:lpstr>
      <vt:lpstr>There’s a gulf between reality and perceptions</vt:lpstr>
      <vt:lpstr>Could nuclear power add certainty?</vt:lpstr>
      <vt:lpstr>First steps towards nuclear energy in Australia</vt:lpstr>
      <vt:lpstr>Finally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Climate/Energy Policy for Australia</dc:title>
  <dc:creator>User</dc:creator>
  <cp:lastModifiedBy>User</cp:lastModifiedBy>
  <cp:revision>199</cp:revision>
  <cp:lastPrinted>2020-07-06T06:49:53Z</cp:lastPrinted>
  <dcterms:created xsi:type="dcterms:W3CDTF">2020-06-28T03:44:42Z</dcterms:created>
  <dcterms:modified xsi:type="dcterms:W3CDTF">2020-07-13T03:54:27Z</dcterms:modified>
</cp:coreProperties>
</file>