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0" r:id="rId1"/>
    <p:sldMasterId id="2147483732" r:id="rId2"/>
  </p:sldMasterIdLst>
  <p:notesMasterIdLst>
    <p:notesMasterId r:id="rId18"/>
  </p:notesMasterIdLst>
  <p:handoutMasterIdLst>
    <p:handoutMasterId r:id="rId19"/>
  </p:handoutMasterIdLst>
  <p:sldIdLst>
    <p:sldId id="256" r:id="rId3"/>
    <p:sldId id="295" r:id="rId4"/>
    <p:sldId id="270" r:id="rId5"/>
    <p:sldId id="291" r:id="rId6"/>
    <p:sldId id="278" r:id="rId7"/>
    <p:sldId id="279" r:id="rId8"/>
    <p:sldId id="257" r:id="rId9"/>
    <p:sldId id="296" r:id="rId10"/>
    <p:sldId id="283" r:id="rId11"/>
    <p:sldId id="294" r:id="rId12"/>
    <p:sldId id="293" r:id="rId13"/>
    <p:sldId id="297" r:id="rId14"/>
    <p:sldId id="265" r:id="rId15"/>
    <p:sldId id="277" r:id="rId16"/>
    <p:sldId id="298" r:id="rId1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403" autoAdjust="0"/>
  </p:normalViewPr>
  <p:slideViewPr>
    <p:cSldViewPr snapToGrid="0" snapToObjects="1">
      <p:cViewPr varScale="1">
        <p:scale>
          <a:sx n="74" d="100"/>
          <a:sy n="74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3E8B5-D3D5-CF41-8A0D-ECEEAF049603}" type="datetimeFigureOut">
              <a:rPr lang="en-US" smtClean="0"/>
              <a:pPr/>
              <a:t>2/25/2015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D0661B-1D84-3F42-BD52-ACE55C607E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1742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3D875-BE37-3D4A-9439-A59BA7324DA1}" type="datetimeFigureOut">
              <a:rPr lang="en-US" smtClean="0"/>
              <a:pPr/>
              <a:t>2/25/2015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D5293B-759F-2046-9834-BF09D83FA3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03091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D7166-C9F6-B94F-A7EC-7823EBA0D85F}" type="datetime1">
              <a:rPr lang="en-AU" smtClean="0"/>
              <a:pPr/>
              <a:t>25/02/2015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957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2B1E6-A5B2-604F-8544-94C6E63546A4}" type="datetime1">
              <a:rPr lang="en-AU" smtClean="0"/>
              <a:pPr/>
              <a:t>25/02/2015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267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8C94C-A231-FE43-8732-A9D4AD05B4C7}" type="datetime1">
              <a:rPr lang="en-AU" smtClean="0"/>
              <a:pPr/>
              <a:t>25/02/2015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421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4416" y="0"/>
                </a:cxn>
                <a:cxn ang="0">
                  <a:pos x="4917" y="500"/>
                </a:cxn>
                <a:cxn ang="0">
                  <a:pos x="4417" y="1000"/>
                </a:cxn>
                <a:cxn ang="0">
                  <a:pos x="0" y="1000"/>
                </a:cxn>
              </a:cxnLst>
              <a:rect l="T0" t="T1" r="T2" b="T3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</a:endParaRPr>
            </a:p>
          </p:txBody>
        </p:sp>
      </p:grpSp>
      <p:sp>
        <p:nvSpPr>
          <p:cNvPr id="300039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0040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591F9-FAA7-44FF-833B-E3C3C0F005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502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038C24-4044-4444-A900-49E835DBBBB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4254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361B4-7271-47BC-AEA6-71533158F8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870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1673C-BA89-48E1-A15C-FF59C47AC9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355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84DBE3-CE51-478E-8F00-B2943359655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01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46DC92-2C4B-41D7-95A5-FD4B601CDB8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0072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F24E9-844E-499B-9B04-8A297FBDEFF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5441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DFFBC-5643-4D67-B8B4-B4E0163F39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912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C06AC-40A6-2A4E-9FF3-23D63129FE8F}" type="datetime1">
              <a:rPr lang="en-AU" smtClean="0"/>
              <a:pPr/>
              <a:t>25/02/2015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742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67D8E-1F93-4306-8B75-5A30105E4E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958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BC9F0-2059-4CCD-B517-AF003C3867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7039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92D62E-078F-470B-B59D-05B1F9DC42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0934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3886200" cy="213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86200"/>
            <a:ext cx="3886200" cy="213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FA434B-72CA-42F6-97AC-521674D7F88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469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AD3F3-F1EF-D64C-B2A7-7BF272C2A149}" type="datetime1">
              <a:rPr lang="en-AU" smtClean="0"/>
              <a:pPr/>
              <a:t>25/02/2015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45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FE159-004D-0840-83D7-399E6106B67C}" type="datetime1">
              <a:rPr lang="en-AU" smtClean="0"/>
              <a:pPr/>
              <a:t>25/02/2015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802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E777-73C3-1D42-A957-5D98B5A10D6F}" type="datetime1">
              <a:rPr lang="en-AU" smtClean="0"/>
              <a:pPr/>
              <a:t>25/02/2015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094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65501-1D1D-7E49-AFBE-F24E58F66DD1}" type="datetime1">
              <a:rPr lang="en-AU" smtClean="0"/>
              <a:pPr/>
              <a:t>25/02/2015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45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A0CEF-8B2F-7840-A76B-CCF2D5C14DB6}" type="datetime1">
              <a:rPr lang="en-AU" smtClean="0"/>
              <a:pPr/>
              <a:t>25/02/2015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48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F43C3-784C-D94C-B980-44763FC6FB80}" type="datetime1">
              <a:rPr lang="en-AU" smtClean="0"/>
              <a:pPr/>
              <a:t>25/02/2015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714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39E4B-E0B9-004E-8735-160F55F9C639}" type="datetime1">
              <a:rPr lang="en-AU" smtClean="0"/>
              <a:pPr/>
              <a:t>25/02/2015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10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2AEFD-DE65-B044-A0AB-9C1C0DBF1A46}" type="datetime1">
              <a:rPr lang="en-AU" smtClean="0"/>
              <a:pPr/>
              <a:t>25/02/2015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A4C1D-692E-1B47-A088-152285D104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260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299011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9012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6499" y="0"/>
                </a:cxn>
                <a:cxn ang="0">
                  <a:pos x="7000" y="500"/>
                </a:cxn>
                <a:cxn ang="0">
                  <a:pos x="6500" y="1000"/>
                </a:cxn>
                <a:cxn ang="0">
                  <a:pos x="0" y="1000"/>
                </a:cxn>
              </a:cxnLst>
              <a:rect l="T0" t="T1" r="T2" b="T3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9013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000000"/>
                </a:solidFill>
              </a:endParaRPr>
            </a:p>
          </p:txBody>
        </p:sp>
      </p:grpSp>
      <p:sp>
        <p:nvSpPr>
          <p:cNvPr id="5123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5124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99016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9901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9901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30A5DB4D-F61C-4145-BF6C-63D177A22920}" type="slidenum">
              <a:rPr lang="en-US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468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png"/><Relationship Id="rId4" Type="http://schemas.openxmlformats.org/officeDocument/2006/relationships/package" Target="../embeddings/Microsoft_Excel_Worksheet4.xlsx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png"/><Relationship Id="rId4" Type="http://schemas.openxmlformats.org/officeDocument/2006/relationships/package" Target="../embeddings/Microsoft_Excel_Worksheet5.xlsx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package" Target="../embeddings/Microsoft_Excel_Worksheet1.xls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Excel_Worksheet2.xls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package" Target="../embeddings/Microsoft_Excel_Worksheet3.xlsx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9" y="1270105"/>
            <a:ext cx="7920985" cy="4581450"/>
          </a:xfrm>
        </p:spPr>
        <p:txBody>
          <a:bodyPr>
            <a:noAutofit/>
          </a:bodyPr>
          <a:lstStyle/>
          <a:p>
            <a:r>
              <a:rPr lang="en-US" sz="2800" b="1" i="1" dirty="0" smtClean="0">
                <a:solidFill>
                  <a:srgbClr val="660033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QUEENSLAND: 2015 AND BEYOND</a:t>
            </a:r>
            <a:r>
              <a:rPr lang="en-AU" sz="2800" dirty="0" smtClean="0">
                <a:solidFill>
                  <a:srgbClr val="660033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/>
            </a:r>
            <a:br>
              <a:rPr lang="en-AU" sz="2800" dirty="0" smtClean="0">
                <a:solidFill>
                  <a:srgbClr val="660033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en-US" sz="2800" i="1" dirty="0" smtClean="0"/>
              <a:t> </a:t>
            </a:r>
            <a:r>
              <a:rPr lang="en-AU" sz="2800" dirty="0" smtClean="0"/>
              <a:t/>
            </a:r>
            <a:br>
              <a:rPr lang="en-AU" sz="2800" dirty="0" smtClean="0"/>
            </a:br>
            <a:r>
              <a:rPr lang="en-AU" sz="2800" dirty="0" smtClean="0"/>
              <a:t/>
            </a:r>
            <a:br>
              <a:rPr lang="en-AU" sz="2800" dirty="0" smtClean="0"/>
            </a:br>
            <a:r>
              <a:rPr lang="en-AU" sz="2800" dirty="0"/>
              <a:t/>
            </a:r>
            <a:br>
              <a:rPr lang="en-AU" sz="2800" dirty="0"/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Makin</a:t>
            </a:r>
            <a:r>
              <a:rPr lang="en-A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A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A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 of Economics </a:t>
            </a:r>
            <a:br>
              <a:rPr lang="en-A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A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Griffith </a:t>
            </a:r>
            <a:r>
              <a:rPr lang="en-A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Business School </a:t>
            </a:r>
            <a:br>
              <a:rPr lang="en-A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A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A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A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A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AU" sz="2000" dirty="0" smtClean="0"/>
              <a:t>Presentation to Australian Institute </a:t>
            </a:r>
            <a:r>
              <a:rPr lang="en-AU" sz="2000" smtClean="0"/>
              <a:t>for </a:t>
            </a:r>
            <a:r>
              <a:rPr lang="en-AU" sz="2000" smtClean="0"/>
              <a:t>Progress </a:t>
            </a:r>
            <a:r>
              <a:rPr lang="en-AU" sz="2000" dirty="0" smtClean="0"/>
              <a:t>Forum</a:t>
            </a:r>
            <a:br>
              <a:rPr lang="en-AU" sz="2000" dirty="0" smtClean="0"/>
            </a:br>
            <a:r>
              <a:rPr lang="en-AU" sz="2000" dirty="0" smtClean="0"/>
              <a:t>25 February 2015</a:t>
            </a:r>
            <a:r>
              <a:rPr lang="en-AU" sz="2400" dirty="0" smtClean="0"/>
              <a:t/>
            </a:r>
            <a:br>
              <a:rPr lang="en-AU" sz="2400" dirty="0" smtClean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9654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AU" altLang="en-US" smtClean="0"/>
          </a:p>
        </p:txBody>
      </p:sp>
      <p:sp>
        <p:nvSpPr>
          <p:cNvPr id="11267" name="Rectangle 8"/>
          <p:cNvSpPr>
            <a:spLocks noChangeArrowheads="1"/>
          </p:cNvSpPr>
          <p:nvPr/>
        </p:nvSpPr>
        <p:spPr bwMode="auto">
          <a:xfrm>
            <a:off x="0" y="90152"/>
            <a:ext cx="9172977" cy="669164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AU" altLang="en-US" smtClean="0">
              <a:solidFill>
                <a:srgbClr val="000000"/>
              </a:solidFill>
            </a:endParaRPr>
          </a:p>
        </p:txBody>
      </p:sp>
      <p:pic>
        <p:nvPicPr>
          <p:cNvPr id="11268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762000"/>
            <a:ext cx="7162800" cy="5334000"/>
          </a:xfrm>
          <a:noFill/>
        </p:spPr>
      </p:pic>
    </p:spTree>
    <p:extLst>
      <p:ext uri="{BB962C8B-B14F-4D97-AF65-F5344CB8AC3E}">
        <p14:creationId xmlns:p14="http://schemas.microsoft.com/office/powerpoint/2010/main" val="3924031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031" y="274638"/>
            <a:ext cx="8583769" cy="1143000"/>
          </a:xfrm>
        </p:spPr>
        <p:txBody>
          <a:bodyPr>
            <a:normAutofit/>
          </a:bodyPr>
          <a:lstStyle/>
          <a:p>
            <a:r>
              <a:rPr lang="en-US" sz="3200" i="1" dirty="0" smtClean="0"/>
              <a:t>Other reasons why </a:t>
            </a:r>
            <a:r>
              <a:rPr lang="en-US" sz="3200" i="1" dirty="0"/>
              <a:t>p</a:t>
            </a:r>
            <a:r>
              <a:rPr lang="en-US" sz="3200" i="1" dirty="0" smtClean="0"/>
              <a:t>ublic </a:t>
            </a:r>
            <a:r>
              <a:rPr lang="en-US" sz="3200" i="1" dirty="0"/>
              <a:t>d</a:t>
            </a:r>
            <a:r>
              <a:rPr lang="en-US" sz="3200" i="1" dirty="0" smtClean="0"/>
              <a:t>ebt is a problem …..</a:t>
            </a:r>
            <a:endParaRPr lang="en-US" sz="3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Most public debt in Australia is owed to foreigners, hence interest is paid abroad – over $12 b per annum federal, $4 b </a:t>
            </a:r>
            <a:r>
              <a:rPr lang="en-US" dirty="0" err="1" smtClean="0"/>
              <a:t>Qld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</a:t>
            </a:r>
          </a:p>
          <a:p>
            <a:r>
              <a:rPr lang="en-AU" dirty="0" smtClean="0"/>
              <a:t>a </a:t>
            </a:r>
            <a:r>
              <a:rPr lang="en-AU" dirty="0"/>
              <a:t>concern </a:t>
            </a:r>
            <a:r>
              <a:rPr lang="en-AU" dirty="0" smtClean="0"/>
              <a:t>because public </a:t>
            </a:r>
            <a:r>
              <a:rPr lang="en-AU" dirty="0"/>
              <a:t>foreign debt </a:t>
            </a:r>
            <a:r>
              <a:rPr lang="en-AU" dirty="0" smtClean="0"/>
              <a:t>is not</a:t>
            </a:r>
            <a:r>
              <a:rPr lang="en-AU" dirty="0"/>
              <a:t>, for the most part, </a:t>
            </a:r>
            <a:r>
              <a:rPr lang="en-AU" dirty="0" smtClean="0"/>
              <a:t>backed </a:t>
            </a:r>
            <a:r>
              <a:rPr lang="en-AU" dirty="0"/>
              <a:t>by productive </a:t>
            </a:r>
            <a:r>
              <a:rPr lang="en-AU" dirty="0" smtClean="0"/>
              <a:t>assets</a:t>
            </a:r>
            <a:r>
              <a:rPr lang="en-AU" dirty="0"/>
              <a:t>, and interest on the debt paid to foreigners is a net drain on national income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19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51012"/>
            <a:ext cx="8420755" cy="694351"/>
          </a:xfrm>
        </p:spPr>
        <p:txBody>
          <a:bodyPr>
            <a:noAutofit/>
          </a:bodyPr>
          <a:lstStyle/>
          <a:p>
            <a:pPr algn="l"/>
            <a:r>
              <a:rPr lang="en-US" sz="2400" i="1" dirty="0" smtClean="0"/>
              <a:t>Queensland and Other States’ Debt is Still Rising ….</a:t>
            </a:r>
            <a:br>
              <a:rPr lang="en-US" sz="2400" i="1" dirty="0" smtClean="0"/>
            </a:br>
            <a:r>
              <a:rPr lang="en-US" sz="1800" dirty="0" smtClean="0"/>
              <a:t>(Makin and Pearce 2014)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1421" y="1693188"/>
            <a:ext cx="5467880" cy="3856707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2315362"/>
              </p:ext>
            </p:extLst>
          </p:nvPr>
        </p:nvGraphicFramePr>
        <p:xfrm>
          <a:off x="1550775" y="1393224"/>
          <a:ext cx="6021945" cy="5050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Worksheet" r:id="rId4" imgW="6769100" imgH="5676900" progId="Excel.Sheet.12">
                  <p:embed/>
                </p:oleObj>
              </mc:Choice>
              <mc:Fallback>
                <p:oleObj name="Worksheet" r:id="rId4" imgW="6769100" imgH="56769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50775" y="1393224"/>
                        <a:ext cx="6021945" cy="50502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1281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2214"/>
            <a:ext cx="8229600" cy="904745"/>
          </a:xfrm>
        </p:spPr>
        <p:txBody>
          <a:bodyPr>
            <a:noAutofit/>
          </a:bodyPr>
          <a:lstStyle/>
          <a:p>
            <a:pPr algn="l"/>
            <a:r>
              <a:rPr lang="en-US" sz="2000" dirty="0" smtClean="0"/>
              <a:t>Fiscal consolidation is currently insufficient to rein debt/GSP to pre-GFC levels  even in 10 years hence …</a:t>
            </a:r>
            <a:endParaRPr lang="en-US" sz="20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2695224"/>
              </p:ext>
            </p:extLst>
          </p:nvPr>
        </p:nvGraphicFramePr>
        <p:xfrm>
          <a:off x="721446" y="1436959"/>
          <a:ext cx="7965354" cy="47753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Worksheet" r:id="rId4" imgW="5867184" imgH="4013052" progId="Excel.Sheet.12">
                  <p:embed/>
                </p:oleObj>
              </mc:Choice>
              <mc:Fallback>
                <p:oleObj name="Worksheet" r:id="rId4" imgW="5867184" imgH="4013052" progId="Excel.Sheet.12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446" y="1436959"/>
                        <a:ext cx="7965354" cy="477539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33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3406"/>
          </a:xfrm>
        </p:spPr>
        <p:txBody>
          <a:bodyPr>
            <a:normAutofit/>
          </a:bodyPr>
          <a:lstStyle/>
          <a:p>
            <a:pPr algn="l"/>
            <a:r>
              <a:rPr lang="en-US" sz="2800" i="1" dirty="0" smtClean="0"/>
              <a:t>Future Budgetary Options </a:t>
            </a:r>
            <a:endParaRPr lang="en-US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8043"/>
            <a:ext cx="8229600" cy="53979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With </a:t>
            </a:r>
            <a:r>
              <a:rPr lang="en-US" sz="2000" b="1" i="1" dirty="0" err="1" smtClean="0"/>
              <a:t>privatisation</a:t>
            </a:r>
            <a:r>
              <a:rPr lang="en-US" sz="2000" b="1" i="1" dirty="0" smtClean="0"/>
              <a:t> </a:t>
            </a:r>
            <a:r>
              <a:rPr lang="en-US" sz="2000" dirty="0" smtClean="0"/>
              <a:t>now off the table, we are left with the following options:</a:t>
            </a:r>
          </a:p>
          <a:p>
            <a:pPr>
              <a:buNone/>
            </a:pPr>
            <a:endParaRPr lang="en-US" sz="2000" dirty="0"/>
          </a:p>
          <a:p>
            <a:r>
              <a:rPr lang="en-US" sz="2000" dirty="0"/>
              <a:t>Reduce federal-state program overlap</a:t>
            </a:r>
          </a:p>
          <a:p>
            <a:pPr>
              <a:buNone/>
            </a:pPr>
            <a:r>
              <a:rPr lang="en-US" sz="2000" dirty="0"/>
              <a:t>	  -  health, education, others?</a:t>
            </a:r>
          </a:p>
          <a:p>
            <a:pPr>
              <a:buNone/>
            </a:pPr>
            <a:endParaRPr lang="en-US" sz="2000" dirty="0"/>
          </a:p>
          <a:p>
            <a:r>
              <a:rPr lang="en-US" sz="2000" dirty="0" smtClean="0"/>
              <a:t>Raise taxes, but which ones?</a:t>
            </a:r>
          </a:p>
          <a:p>
            <a:pPr>
              <a:buNone/>
            </a:pPr>
            <a:r>
              <a:rPr lang="en-US" sz="2000" dirty="0" smtClean="0"/>
              <a:t>	  -  income tax, GST, property, payroll, estate duties?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Tailor existing programs according to key principles of public finance</a:t>
            </a:r>
          </a:p>
          <a:p>
            <a:pPr>
              <a:buNone/>
            </a:pPr>
            <a:r>
              <a:rPr lang="en-US" sz="2000" dirty="0" smtClean="0"/>
              <a:t>	  - cut industry assistance</a:t>
            </a:r>
          </a:p>
          <a:p>
            <a:endParaRPr lang="en-US" sz="2000" dirty="0" smtClean="0"/>
          </a:p>
          <a:p>
            <a:r>
              <a:rPr lang="en-US" sz="2000" b="1" dirty="0" smtClean="0"/>
              <a:t>All obviously require strong political will </a:t>
            </a:r>
            <a:r>
              <a:rPr lang="en-US" sz="2000" dirty="0" smtClean="0"/>
              <a:t>(and a well informed electorate)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55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ubtitle 2"/>
          <p:cNvSpPr>
            <a:spLocks noGrp="1"/>
          </p:cNvSpPr>
          <p:nvPr>
            <p:ph type="subTitle" idx="1"/>
          </p:nvPr>
        </p:nvSpPr>
        <p:spPr>
          <a:xfrm>
            <a:off x="1126901" y="2804375"/>
            <a:ext cx="6400800" cy="1752600"/>
          </a:xfrm>
        </p:spPr>
        <p:txBody>
          <a:bodyPr/>
          <a:lstStyle/>
          <a:p>
            <a:r>
              <a:rPr lang="en-AU" altLang="en-US" sz="4400" dirty="0" smtClean="0">
                <a:solidFill>
                  <a:schemeClr val="tx2"/>
                </a:solidFill>
              </a:rPr>
              <a:t>    Thank You!</a:t>
            </a: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  <a:defRPr sz="29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5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¡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A6220CD-1796-414F-9288-C2B67C7A27EA}" type="slidenum">
              <a:rPr lang="en-AU" altLang="en-US" sz="12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AU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914529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335" y="274638"/>
            <a:ext cx="8403465" cy="1143000"/>
          </a:xfrm>
        </p:spPr>
        <p:txBody>
          <a:bodyPr>
            <a:normAutofit/>
          </a:bodyPr>
          <a:lstStyle/>
          <a:p>
            <a:pPr algn="l"/>
            <a:r>
              <a:rPr lang="en-US" sz="2800" i="1" dirty="0" smtClean="0"/>
              <a:t>The Future Does Not Look After Itself</a:t>
            </a:r>
            <a:endParaRPr lang="en-US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sz="2800" dirty="0"/>
              <a:t>Ignoring the future is consistent with Keynes’ famous dictum that ‘in the long run we are all dead</a:t>
            </a:r>
            <a:r>
              <a:rPr lang="en-AU" sz="2800" dirty="0" smtClean="0"/>
              <a:t>’</a:t>
            </a:r>
          </a:p>
          <a:p>
            <a:endParaRPr lang="en-AU" sz="2800" dirty="0"/>
          </a:p>
          <a:p>
            <a:r>
              <a:rPr lang="en-AU" sz="2800" dirty="0" smtClean="0"/>
              <a:t>Excessive government spending during the GFC has had harmful economic </a:t>
            </a:r>
            <a:r>
              <a:rPr lang="en-AU" sz="2800" dirty="0"/>
              <a:t>consequences that </a:t>
            </a:r>
            <a:r>
              <a:rPr lang="en-AU" sz="2800" dirty="0" smtClean="0"/>
              <a:t>adversely </a:t>
            </a:r>
            <a:r>
              <a:rPr lang="en-AU" sz="2800" dirty="0"/>
              <a:t>affect </a:t>
            </a:r>
            <a:r>
              <a:rPr lang="en-AU" sz="2800" dirty="0" smtClean="0"/>
              <a:t>us now and into the future</a:t>
            </a:r>
          </a:p>
          <a:p>
            <a:pPr marL="0" indent="0">
              <a:buNone/>
            </a:pPr>
            <a:endParaRPr lang="en-AU" sz="2800" dirty="0" smtClean="0"/>
          </a:p>
          <a:p>
            <a:r>
              <a:rPr lang="en-AU" sz="2800" dirty="0" smtClean="0"/>
              <a:t>High public debt has crimped household and business confidence and worsened Australia’s competitiveness  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06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475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AU" sz="2800" i="1" dirty="0" smtClean="0"/>
              <a:t>Economic </a:t>
            </a:r>
            <a:r>
              <a:rPr lang="en-AU" sz="2800" i="1" dirty="0"/>
              <a:t>p</a:t>
            </a:r>
            <a:r>
              <a:rPr lang="en-AU" sz="2800" i="1" dirty="0" smtClean="0"/>
              <a:t>rogress has stalled since the GFC </a:t>
            </a:r>
            <a:r>
              <a:rPr lang="en-AU" sz="2800" dirty="0" smtClean="0"/>
              <a:t>...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683401"/>
          </a:xfrm>
        </p:spPr>
        <p:txBody>
          <a:bodyPr>
            <a:normAutofit/>
          </a:bodyPr>
          <a:lstStyle/>
          <a:p>
            <a:endParaRPr lang="en-AU" sz="2800" dirty="0" smtClean="0"/>
          </a:p>
          <a:p>
            <a:r>
              <a:rPr lang="en-AU" sz="2800" dirty="0" smtClean="0"/>
              <a:t>Income per head since 2008 has grown on </a:t>
            </a:r>
            <a:r>
              <a:rPr lang="en-AU" sz="2800" dirty="0"/>
              <a:t>average below </a:t>
            </a:r>
            <a:r>
              <a:rPr lang="en-AU" sz="2800" dirty="0" smtClean="0"/>
              <a:t>1% </a:t>
            </a:r>
            <a:r>
              <a:rPr lang="en-AU" sz="2800" dirty="0"/>
              <a:t>per </a:t>
            </a:r>
            <a:r>
              <a:rPr lang="en-AU" sz="2800" dirty="0" smtClean="0"/>
              <a:t>annum </a:t>
            </a:r>
          </a:p>
          <a:p>
            <a:pPr marL="0" indent="0">
              <a:buNone/>
            </a:pPr>
            <a:r>
              <a:rPr lang="en-AU" sz="2800" dirty="0"/>
              <a:t>	</a:t>
            </a:r>
            <a:r>
              <a:rPr lang="en-AU" sz="2800" dirty="0" smtClean="0"/>
              <a:t>- less </a:t>
            </a:r>
            <a:r>
              <a:rPr lang="en-AU" sz="2800" dirty="0"/>
              <a:t>than half the </a:t>
            </a:r>
            <a:r>
              <a:rPr lang="en-AU" sz="2800" dirty="0" smtClean="0"/>
              <a:t>2% plus per </a:t>
            </a:r>
            <a:r>
              <a:rPr lang="en-AU" sz="2800" dirty="0"/>
              <a:t>head </a:t>
            </a:r>
            <a:r>
              <a:rPr lang="en-AU" sz="2800" dirty="0" smtClean="0"/>
              <a:t>rate of </a:t>
            </a:r>
            <a:r>
              <a:rPr lang="en-AU" sz="2800" dirty="0"/>
              <a:t>the </a:t>
            </a:r>
            <a:r>
              <a:rPr lang="en-AU" sz="2800" dirty="0" smtClean="0"/>
              <a:t>	previous decade</a:t>
            </a:r>
          </a:p>
          <a:p>
            <a:pPr marL="0" indent="0">
              <a:buNone/>
            </a:pPr>
            <a:r>
              <a:rPr lang="en-GB" sz="2900" dirty="0"/>
              <a:t> </a:t>
            </a:r>
            <a:endParaRPr lang="en-AU" sz="2900" dirty="0"/>
          </a:p>
          <a:p>
            <a:r>
              <a:rPr lang="en-GB" sz="2900" dirty="0" smtClean="0"/>
              <a:t>Both federal and state budgets seriously </a:t>
            </a:r>
            <a:r>
              <a:rPr lang="en-GB" sz="2900" dirty="0"/>
              <a:t>deteriorated </a:t>
            </a:r>
            <a:r>
              <a:rPr lang="en-GB" sz="2900" dirty="0" smtClean="0"/>
              <a:t>- Queensland’s position was the worst of all the states</a:t>
            </a:r>
          </a:p>
          <a:p>
            <a:endParaRPr lang="en-GB" sz="2900" dirty="0"/>
          </a:p>
          <a:p>
            <a:pPr marL="0" indent="0">
              <a:buNone/>
            </a:pPr>
            <a:endParaRPr lang="en-AU" sz="2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24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2000" i="1" dirty="0" smtClean="0"/>
              <a:t>Aggregate Budgetary </a:t>
            </a:r>
            <a:r>
              <a:rPr lang="en-AU" sz="2000" i="1" dirty="0"/>
              <a:t>P</a:t>
            </a:r>
            <a:r>
              <a:rPr lang="en-AU" sz="2000" i="1" dirty="0" smtClean="0"/>
              <a:t>osition of the States</a:t>
            </a:r>
            <a:endParaRPr lang="en-AU" sz="20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2" y="1417638"/>
            <a:ext cx="6962775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9622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6962385"/>
              </p:ext>
            </p:extLst>
          </p:nvPr>
        </p:nvGraphicFramePr>
        <p:xfrm>
          <a:off x="0" y="556318"/>
          <a:ext cx="9111702" cy="62150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0" name="Worksheet" r:id="rId4" imgW="5324590" imgH="3448170" progId="Excel.Sheet.12">
                  <p:embed/>
                </p:oleObj>
              </mc:Choice>
              <mc:Fallback>
                <p:oleObj name="Worksheet" r:id="rId4" imgW="5324590" imgH="3448170" progId="Excel.Sheet.12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6318"/>
                        <a:ext cx="9111702" cy="62150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585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3414608"/>
              </p:ext>
            </p:extLst>
          </p:nvPr>
        </p:nvGraphicFramePr>
        <p:xfrm>
          <a:off x="673331" y="1039091"/>
          <a:ext cx="9817331" cy="5505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5" name="Worksheet" r:id="rId4" imgW="5324590" imgH="3638520" progId="Excel.Sheet.12">
                  <p:embed/>
                </p:oleObj>
              </mc:Choice>
              <mc:Fallback>
                <p:oleObj name="Worksheet" r:id="rId4" imgW="5324590" imgH="3638520" progId="Excel.Sheet.12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331" y="1039091"/>
                        <a:ext cx="9817331" cy="55055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79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8447"/>
          </a:xfrm>
        </p:spPr>
        <p:txBody>
          <a:bodyPr>
            <a:noAutofit/>
          </a:bodyPr>
          <a:lstStyle/>
          <a:p>
            <a:pPr algn="l"/>
            <a:r>
              <a:rPr lang="en-US" sz="2400" dirty="0" smtClean="0"/>
              <a:t>From mid 2000s, substantial rise in general government debt/GSP with </a:t>
            </a:r>
            <a:r>
              <a:rPr lang="en-US" sz="2400" dirty="0" err="1" smtClean="0"/>
              <a:t>Qld</a:t>
            </a:r>
            <a:r>
              <a:rPr lang="en-US" sz="2400" dirty="0" smtClean="0"/>
              <a:t> recording the biggest increase……</a:t>
            </a:r>
            <a:endParaRPr lang="en-US" sz="24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6796158"/>
              </p:ext>
            </p:extLst>
          </p:nvPr>
        </p:nvGraphicFramePr>
        <p:xfrm>
          <a:off x="457200" y="1406525"/>
          <a:ext cx="7094538" cy="565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Worksheet" r:id="rId4" imgW="4781623" imgH="3809970" progId="Excel.Sheet.12">
                  <p:embed/>
                </p:oleObj>
              </mc:Choice>
              <mc:Fallback>
                <p:oleObj name="Worksheet" r:id="rId4" imgW="4781623" imgH="3809970" progId="Excel.Sheet.12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406525"/>
                        <a:ext cx="7094538" cy="565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74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i="1" dirty="0" smtClean="0"/>
              <a:t>The Debt Problem </a:t>
            </a:r>
            <a:endParaRPr lang="en-US" sz="3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AU" dirty="0" smtClean="0"/>
              <a:t>Debt is seen to be more of a problem at State level given Australia’s high </a:t>
            </a:r>
            <a:r>
              <a:rPr lang="en-AU" b="1" dirty="0" smtClean="0"/>
              <a:t>Vertical </a:t>
            </a:r>
            <a:r>
              <a:rPr lang="en-AU" b="1" dirty="0"/>
              <a:t>Fiscal Imbalance</a:t>
            </a:r>
            <a:r>
              <a:rPr lang="en-AU" dirty="0"/>
              <a:t> relative to other federations </a:t>
            </a:r>
            <a:endParaRPr lang="en-AU" dirty="0" smtClean="0"/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 (</a:t>
            </a:r>
            <a:r>
              <a:rPr lang="en-AU" dirty="0" err="1"/>
              <a:t>eg</a:t>
            </a:r>
            <a:r>
              <a:rPr lang="en-AU" dirty="0"/>
              <a:t> Canada, Switzerland</a:t>
            </a:r>
            <a:r>
              <a:rPr lang="en-AU" dirty="0" smtClean="0"/>
              <a:t>)</a:t>
            </a:r>
          </a:p>
          <a:p>
            <a:endParaRPr lang="en-AU" dirty="0" smtClean="0"/>
          </a:p>
          <a:p>
            <a:r>
              <a:rPr lang="en-AU" dirty="0" smtClean="0"/>
              <a:t>Even though in general the States have better balance sheets than the federal government</a:t>
            </a:r>
          </a:p>
          <a:p>
            <a:pPr marL="0" indent="0">
              <a:buNone/>
            </a:pPr>
            <a:endParaRPr lang="en-AU" dirty="0" smtClean="0"/>
          </a:p>
          <a:p>
            <a:r>
              <a:rPr lang="en-AU" dirty="0" smtClean="0"/>
              <a:t>Debt unsustainability is always a looming risk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040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en-GB" sz="2900" dirty="0" smtClean="0">
              <a:solidFill>
                <a:prstClr val="black"/>
              </a:solidFill>
            </a:endParaRPr>
          </a:p>
          <a:p>
            <a:pPr lvl="0"/>
            <a:r>
              <a:rPr lang="en-GB" sz="2900" dirty="0" smtClean="0">
                <a:solidFill>
                  <a:prstClr val="black"/>
                </a:solidFill>
              </a:rPr>
              <a:t>Queensland</a:t>
            </a:r>
            <a:r>
              <a:rPr lang="en-GB" sz="2900" dirty="0">
                <a:solidFill>
                  <a:prstClr val="black"/>
                </a:solidFill>
              </a:rPr>
              <a:t>, Western Australia, South Australia and Tasmania lost AAA credit rating</a:t>
            </a:r>
          </a:p>
          <a:p>
            <a:pPr marL="0" lvl="0" indent="0">
              <a:buNone/>
            </a:pPr>
            <a:endParaRPr lang="en-AU" sz="2900" dirty="0">
              <a:solidFill>
                <a:prstClr val="black"/>
              </a:solidFill>
            </a:endParaRPr>
          </a:p>
          <a:p>
            <a:r>
              <a:rPr lang="en-US" sz="2800" dirty="0" smtClean="0"/>
              <a:t>Downgrades </a:t>
            </a:r>
            <a:r>
              <a:rPr lang="en-US" sz="2800" dirty="0"/>
              <a:t>to credit ratings increase interest rates, leading to a potentially vicious circle of deficits and debt 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err="1" smtClean="0"/>
              <a:t>Qld</a:t>
            </a:r>
            <a:r>
              <a:rPr lang="en-US" sz="2800" dirty="0" smtClean="0"/>
              <a:t> </a:t>
            </a:r>
            <a:r>
              <a:rPr lang="en-US" sz="2800" dirty="0"/>
              <a:t>loss of AAA estimated to </a:t>
            </a:r>
            <a:r>
              <a:rPr lang="en-US" sz="2800" dirty="0" smtClean="0"/>
              <a:t>be costing </a:t>
            </a:r>
            <a:r>
              <a:rPr lang="en-US" sz="2800" dirty="0"/>
              <a:t>$100m </a:t>
            </a:r>
            <a:r>
              <a:rPr lang="en-US" sz="2800" dirty="0" smtClean="0"/>
              <a:t>pa</a:t>
            </a:r>
            <a:endParaRPr lang="en-AU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4C1D-692E-1B47-A088-152285D104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69356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1033</TotalTime>
  <Words>343</Words>
  <Application>Microsoft Office PowerPoint</Application>
  <PresentationFormat>On-screen Show (4:3)</PresentationFormat>
  <Paragraphs>61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Office Theme</vt:lpstr>
      <vt:lpstr>Radial</vt:lpstr>
      <vt:lpstr>Worksheet</vt:lpstr>
      <vt:lpstr>QUEENSLAND: 2015 AND BEYOND     Tony Makin Professor of Economics  Griffith Business School    Presentation to Australian Institute for Progress Forum 25 February 2015 </vt:lpstr>
      <vt:lpstr>The Future Does Not Look After Itself</vt:lpstr>
      <vt:lpstr>Economic progress has stalled since the GFC ...</vt:lpstr>
      <vt:lpstr>Aggregate Budgetary Position of the States</vt:lpstr>
      <vt:lpstr>PowerPoint Presentation</vt:lpstr>
      <vt:lpstr>PowerPoint Presentation</vt:lpstr>
      <vt:lpstr>From mid 2000s, substantial rise in general government debt/GSP with Qld recording the biggest increase……</vt:lpstr>
      <vt:lpstr>The Debt Problem </vt:lpstr>
      <vt:lpstr>PowerPoint Presentation</vt:lpstr>
      <vt:lpstr>PowerPoint Presentation</vt:lpstr>
      <vt:lpstr>Other reasons why public debt is a problem …..</vt:lpstr>
      <vt:lpstr>Queensland and Other States’ Debt is Still Rising …. (Makin and Pearce 2014)</vt:lpstr>
      <vt:lpstr>Fiscal consolidation is currently insufficient to rein debt/GSP to pre-GFC levels  even in 10 years hence …</vt:lpstr>
      <vt:lpstr>Future Budgetary Options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 Pearce</dc:creator>
  <cp:lastModifiedBy>Makin</cp:lastModifiedBy>
  <cp:revision>60</cp:revision>
  <cp:lastPrinted>2014-10-16T01:39:00Z</cp:lastPrinted>
  <dcterms:created xsi:type="dcterms:W3CDTF">2014-06-28T09:47:16Z</dcterms:created>
  <dcterms:modified xsi:type="dcterms:W3CDTF">2015-02-25T04:40:33Z</dcterms:modified>
</cp:coreProperties>
</file>